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1" r:id="rId4"/>
    <p:sldId id="320" r:id="rId5"/>
    <p:sldId id="258" r:id="rId6"/>
    <p:sldId id="260" r:id="rId7"/>
    <p:sldId id="261" r:id="rId8"/>
    <p:sldId id="262" r:id="rId9"/>
    <p:sldId id="263" r:id="rId10"/>
    <p:sldId id="264" r:id="rId11"/>
    <p:sldId id="265" r:id="rId12"/>
    <p:sldId id="267" r:id="rId13"/>
    <p:sldId id="268" r:id="rId14"/>
    <p:sldId id="266" r:id="rId15"/>
    <p:sldId id="269" r:id="rId16"/>
    <p:sldId id="270" r:id="rId17"/>
    <p:sldId id="280" r:id="rId18"/>
    <p:sldId id="281" r:id="rId19"/>
    <p:sldId id="282" r:id="rId20"/>
    <p:sldId id="271" r:id="rId21"/>
    <p:sldId id="272" r:id="rId22"/>
    <p:sldId id="273" r:id="rId23"/>
    <p:sldId id="274" r:id="rId24"/>
    <p:sldId id="275" r:id="rId25"/>
    <p:sldId id="276" r:id="rId26"/>
    <p:sldId id="277" r:id="rId27"/>
    <p:sldId id="278" r:id="rId28"/>
    <p:sldId id="279" r:id="rId29"/>
    <p:sldId id="283" r:id="rId30"/>
    <p:sldId id="294" r:id="rId31"/>
    <p:sldId id="284" r:id="rId32"/>
    <p:sldId id="303" r:id="rId33"/>
    <p:sldId id="304" r:id="rId34"/>
    <p:sldId id="305" r:id="rId35"/>
    <p:sldId id="306" r:id="rId36"/>
    <p:sldId id="313" r:id="rId37"/>
    <p:sldId id="285" r:id="rId38"/>
    <p:sldId id="311" r:id="rId39"/>
    <p:sldId id="307" r:id="rId40"/>
    <p:sldId id="312" r:id="rId41"/>
    <p:sldId id="308" r:id="rId42"/>
    <p:sldId id="309" r:id="rId43"/>
    <p:sldId id="310" r:id="rId44"/>
    <p:sldId id="314" r:id="rId45"/>
    <p:sldId id="315" r:id="rId46"/>
    <p:sldId id="316" r:id="rId47"/>
    <p:sldId id="286" r:id="rId48"/>
    <p:sldId id="295" r:id="rId49"/>
    <p:sldId id="287" r:id="rId50"/>
    <p:sldId id="288" r:id="rId51"/>
    <p:sldId id="289" r:id="rId52"/>
    <p:sldId id="290" r:id="rId53"/>
    <p:sldId id="291" r:id="rId54"/>
    <p:sldId id="292" r:id="rId55"/>
    <p:sldId id="298" r:id="rId56"/>
    <p:sldId id="293" r:id="rId57"/>
    <p:sldId id="296" r:id="rId58"/>
    <p:sldId id="297" r:id="rId59"/>
    <p:sldId id="299" r:id="rId60"/>
    <p:sldId id="300" r:id="rId61"/>
    <p:sldId id="301" r:id="rId62"/>
    <p:sldId id="317" r:id="rId63"/>
    <p:sldId id="318" r:id="rId64"/>
    <p:sldId id="319" r:id="rId65"/>
    <p:sldId id="30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5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C4D94C-1275-49AF-98FC-326278B0E364}"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4D94C-1275-49AF-98FC-326278B0E364}"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4D94C-1275-49AF-98FC-326278B0E364}"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4D94C-1275-49AF-98FC-326278B0E364}"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C4D94C-1275-49AF-98FC-326278B0E364}"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C4D94C-1275-49AF-98FC-326278B0E364}" type="datetimeFigureOut">
              <a:rPr lang="en-US" smtClean="0"/>
              <a:pPr/>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C4D94C-1275-49AF-98FC-326278B0E364}" type="datetimeFigureOut">
              <a:rPr lang="en-US" smtClean="0"/>
              <a:pPr/>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C4D94C-1275-49AF-98FC-326278B0E364}" type="datetimeFigureOut">
              <a:rPr lang="en-US" smtClean="0"/>
              <a:pPr/>
              <a:t>5/13/2020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4D94C-1275-49AF-98FC-326278B0E364}" type="datetimeFigureOut">
              <a:rPr lang="en-US" smtClean="0"/>
              <a:pPr/>
              <a:t>5/13/2020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4D94C-1275-49AF-98FC-326278B0E364}" type="datetimeFigureOut">
              <a:rPr lang="en-US" smtClean="0"/>
              <a:pPr/>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4D94C-1275-49AF-98FC-326278B0E364}" type="datetimeFigureOut">
              <a:rPr lang="en-US" smtClean="0"/>
              <a:pPr/>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1BABC-D6EC-4DF3-96AD-93C3030973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4D94C-1275-49AF-98FC-326278B0E364}" type="datetimeFigureOut">
              <a:rPr lang="en-US" smtClean="0"/>
              <a:pPr/>
              <a:t>5/13/2020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1BABC-D6EC-4DF3-96AD-93C3030973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metmuseum.org/toah/hd/haht/hd_haht.htm" TargetMode="External"/><Relationship Id="rId2" Type="http://schemas.openxmlformats.org/officeDocument/2006/relationships/hyperlink" Target="http://www.metmuseum.org/toah/hd/villa/hd_villa.ht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www.metmuseum.org/toah/hd/grarc/hd_grarc.htm"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www.metmuseum.org/toah/hd/grlg/hd_grlg.ht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ww.metmuseum.org/toah/hd/rgls/hd_rgls.htm"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metmuseum.org/toah/hd/augs/hd_augs.ht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www.metmuseum.org/toah/hd/jucl/hd_jucl.htm"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normAutofit fontScale="90000"/>
          </a:bodyPr>
          <a:lstStyle/>
          <a:p>
            <a:r>
              <a:rPr lang="en-US" sz="6000" dirty="0" smtClean="0">
                <a:latin typeface="Georgia" pitchFamily="18" charset="0"/>
              </a:rPr>
              <a:t>Roman </a:t>
            </a:r>
            <a:r>
              <a:rPr lang="en-US" sz="6000" dirty="0" smtClean="0">
                <a:latin typeface="Georgia" pitchFamily="18" charset="0"/>
              </a:rPr>
              <a:t>Civilization</a:t>
            </a:r>
            <a:br>
              <a:rPr lang="en-US" sz="6000" dirty="0" smtClean="0">
                <a:latin typeface="Georgia" pitchFamily="18" charset="0"/>
              </a:rPr>
            </a:br>
            <a:r>
              <a:rPr lang="en-US" dirty="0" smtClean="0">
                <a:latin typeface="Georgia" pitchFamily="18" charset="0"/>
              </a:rPr>
              <a:t>BFA I</a:t>
            </a:r>
            <a:br>
              <a:rPr lang="en-US" dirty="0" smtClean="0">
                <a:latin typeface="Georgia" pitchFamily="18" charset="0"/>
              </a:rPr>
            </a:br>
            <a:r>
              <a:rPr lang="en-US" dirty="0" smtClean="0">
                <a:latin typeface="Georgia" pitchFamily="18" charset="0"/>
              </a:rPr>
              <a:t>Section: C,D</a:t>
            </a:r>
            <a:br>
              <a:rPr lang="en-US" dirty="0" smtClean="0">
                <a:latin typeface="Georgia" pitchFamily="18" charset="0"/>
              </a:rPr>
            </a:br>
            <a:r>
              <a:rPr lang="en-US" dirty="0" smtClean="0">
                <a:latin typeface="Georgia" pitchFamily="18" charset="0"/>
              </a:rPr>
              <a:t>Class teacher: Aasma Abdul </a:t>
            </a:r>
            <a:r>
              <a:rPr lang="en-US" dirty="0" err="1" smtClean="0">
                <a:latin typeface="Georgia" pitchFamily="18" charset="0"/>
              </a:rPr>
              <a:t>Majeed</a:t>
            </a:r>
            <a:r>
              <a:rPr lang="en-US" dirty="0" smtClean="0">
                <a:latin typeface="Georgia" pitchFamily="18" charset="0"/>
              </a:rPr>
              <a:t/>
            </a:r>
            <a:br>
              <a:rPr lang="en-US" dirty="0" smtClean="0">
                <a:latin typeface="Georgia" pitchFamily="18" charset="0"/>
              </a:rPr>
            </a:br>
            <a:r>
              <a:rPr lang="en-US" dirty="0" smtClean="0">
                <a:latin typeface="Georgia" pitchFamily="18" charset="0"/>
              </a:rPr>
              <a:t>Visual Arts, LCWU</a:t>
            </a:r>
            <a:endParaRPr lang="en-US" dirty="0">
              <a:latin typeface="Georg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685800"/>
            <a:ext cx="5690982" cy="461665"/>
          </a:xfrm>
          <a:prstGeom prst="rect">
            <a:avLst/>
          </a:prstGeom>
        </p:spPr>
        <p:txBody>
          <a:bodyPr wrap="none">
            <a:spAutoFit/>
          </a:bodyPr>
          <a:lstStyle/>
          <a:p>
            <a:r>
              <a:rPr lang="en-US" sz="2400" b="1" dirty="0" smtClean="0">
                <a:latin typeface="Georgia" pitchFamily="18" charset="0"/>
              </a:rPr>
              <a:t>Timeline of the Roman Civilization</a:t>
            </a:r>
            <a:endParaRPr lang="en-US" sz="2400" b="1" dirty="0"/>
          </a:p>
        </p:txBody>
      </p:sp>
      <p:sp>
        <p:nvSpPr>
          <p:cNvPr id="3" name="Rectangle 2"/>
          <p:cNvSpPr/>
          <p:nvPr/>
        </p:nvSpPr>
        <p:spPr>
          <a:xfrm>
            <a:off x="990600" y="1676400"/>
            <a:ext cx="7086600" cy="1338828"/>
          </a:xfrm>
          <a:prstGeom prst="rect">
            <a:avLst/>
          </a:prstGeom>
        </p:spPr>
        <p:txBody>
          <a:bodyPr wrap="square">
            <a:spAutoFit/>
          </a:bodyPr>
          <a:lstStyle/>
          <a:p>
            <a:pPr>
              <a:lnSpc>
                <a:spcPct val="150000"/>
              </a:lnSpc>
              <a:buFont typeface="Arial" pitchFamily="34" charset="0"/>
              <a:buChar char="•"/>
            </a:pPr>
            <a:r>
              <a:rPr lang="en-US" dirty="0" smtClean="0">
                <a:latin typeface="Georgia" pitchFamily="18" charset="0"/>
              </a:rPr>
              <a:t> Roman Kingdom ----  753-509 BCE</a:t>
            </a:r>
          </a:p>
          <a:p>
            <a:pPr>
              <a:lnSpc>
                <a:spcPct val="150000"/>
              </a:lnSpc>
              <a:buFont typeface="Arial" pitchFamily="34" charset="0"/>
              <a:buChar char="•"/>
            </a:pPr>
            <a:r>
              <a:rPr lang="en-US" dirty="0">
                <a:latin typeface="Georgia" pitchFamily="18" charset="0"/>
              </a:rPr>
              <a:t> </a:t>
            </a:r>
            <a:r>
              <a:rPr lang="en-US" dirty="0" smtClean="0">
                <a:latin typeface="Georgia" pitchFamily="18" charset="0"/>
              </a:rPr>
              <a:t>Roman Republic ---- 509- 31 BCE</a:t>
            </a:r>
          </a:p>
          <a:p>
            <a:pPr>
              <a:lnSpc>
                <a:spcPct val="150000"/>
              </a:lnSpc>
              <a:buFont typeface="Arial" pitchFamily="34" charset="0"/>
              <a:buChar char="•"/>
            </a:pPr>
            <a:r>
              <a:rPr lang="en-US" dirty="0">
                <a:latin typeface="Georgia" pitchFamily="18" charset="0"/>
              </a:rPr>
              <a:t> </a:t>
            </a:r>
            <a:r>
              <a:rPr lang="en-US" dirty="0" smtClean="0">
                <a:latin typeface="Georgia" pitchFamily="18" charset="0"/>
              </a:rPr>
              <a:t>Roman Empire ---- 31-1453 BCE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304800"/>
            <a:ext cx="4202595" cy="584775"/>
          </a:xfrm>
          <a:prstGeom prst="rect">
            <a:avLst/>
          </a:prstGeom>
        </p:spPr>
        <p:txBody>
          <a:bodyPr wrap="square">
            <a:spAutoFit/>
          </a:bodyPr>
          <a:lstStyle/>
          <a:p>
            <a:r>
              <a:rPr lang="en-US" sz="3200" b="1" dirty="0" smtClean="0">
                <a:latin typeface="Georgia" pitchFamily="18" charset="0"/>
              </a:rPr>
              <a:t>Roman Painting</a:t>
            </a:r>
            <a:endParaRPr lang="en-US" sz="3200" b="1" dirty="0"/>
          </a:p>
        </p:txBody>
      </p:sp>
      <p:sp>
        <p:nvSpPr>
          <p:cNvPr id="3" name="Rectangle 2"/>
          <p:cNvSpPr/>
          <p:nvPr/>
        </p:nvSpPr>
        <p:spPr>
          <a:xfrm>
            <a:off x="533400" y="1066800"/>
            <a:ext cx="8001000" cy="5632311"/>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a:t>
            </a:r>
            <a:r>
              <a:rPr lang="en-AU" sz="2000" dirty="0" smtClean="0">
                <a:latin typeface="Georgia" pitchFamily="18" charset="0"/>
              </a:rPr>
              <a:t>We do not </a:t>
            </a:r>
            <a:r>
              <a:rPr lang="en-AU" sz="2000" dirty="0">
                <a:latin typeface="Georgia" pitchFamily="18" charset="0"/>
              </a:rPr>
              <a:t>find </a:t>
            </a:r>
            <a:r>
              <a:rPr lang="en-AU" sz="2000" dirty="0" smtClean="0">
                <a:latin typeface="Georgia" pitchFamily="18" charset="0"/>
              </a:rPr>
              <a:t>many examples of </a:t>
            </a:r>
            <a:r>
              <a:rPr lang="en-AU" sz="2000" dirty="0">
                <a:latin typeface="Georgia" pitchFamily="18" charset="0"/>
              </a:rPr>
              <a:t>painting in history except </a:t>
            </a:r>
            <a:r>
              <a:rPr lang="en-AU" sz="2000" dirty="0" smtClean="0">
                <a:latin typeface="Georgia" pitchFamily="18" charset="0"/>
              </a:rPr>
              <a:t>from Ancient Egypt and few from Etruscan’s Tomb and other burial places (meant </a:t>
            </a:r>
            <a:r>
              <a:rPr lang="en-AU" sz="2000" dirty="0">
                <a:latin typeface="Georgia" pitchFamily="18" charset="0"/>
              </a:rPr>
              <a:t>to </a:t>
            </a:r>
            <a:r>
              <a:rPr lang="en-AU" sz="2000" dirty="0" smtClean="0">
                <a:latin typeface="Georgia" pitchFamily="18" charset="0"/>
              </a:rPr>
              <a:t>decorate).</a:t>
            </a:r>
          </a:p>
          <a:p>
            <a:pPr>
              <a:lnSpc>
                <a:spcPct val="150000"/>
              </a:lnSpc>
              <a:buFont typeface="Arial" pitchFamily="34" charset="0"/>
              <a:buChar char="•"/>
            </a:pPr>
            <a:r>
              <a:rPr lang="en-AU" sz="2000" dirty="0">
                <a:latin typeface="Georgia" pitchFamily="18" charset="0"/>
              </a:rPr>
              <a:t> </a:t>
            </a:r>
            <a:r>
              <a:rPr lang="en-AU" sz="2000" dirty="0" smtClean="0">
                <a:latin typeface="Georgia" pitchFamily="18" charset="0"/>
              </a:rPr>
              <a:t>The </a:t>
            </a:r>
            <a:r>
              <a:rPr lang="en-AU" sz="2000" dirty="0">
                <a:latin typeface="Georgia" pitchFamily="18" charset="0"/>
              </a:rPr>
              <a:t>painting from Etruscans civilization shows us some Greek </a:t>
            </a:r>
            <a:r>
              <a:rPr lang="en-AU" sz="2000" dirty="0" smtClean="0">
                <a:latin typeface="Georgia" pitchFamily="18" charset="0"/>
              </a:rPr>
              <a:t>traditions, as </a:t>
            </a:r>
            <a:r>
              <a:rPr lang="en-AU" sz="2000" dirty="0">
                <a:latin typeface="Georgia" pitchFamily="18" charset="0"/>
              </a:rPr>
              <a:t>subjects </a:t>
            </a:r>
            <a:r>
              <a:rPr lang="en-AU" sz="2000" dirty="0" smtClean="0">
                <a:latin typeface="Georgia" pitchFamily="18" charset="0"/>
              </a:rPr>
              <a:t>in funeral </a:t>
            </a:r>
            <a:r>
              <a:rPr lang="en-AU" sz="2000" dirty="0">
                <a:latin typeface="Georgia" pitchFamily="18" charset="0"/>
              </a:rPr>
              <a:t>rituals, religious ceremonies and athletic competition</a:t>
            </a:r>
            <a:r>
              <a:rPr lang="en-AU" sz="2000" dirty="0" smtClean="0">
                <a:latin typeface="Georgia" pitchFamily="18" charset="0"/>
              </a:rPr>
              <a:t>.</a:t>
            </a:r>
            <a:endParaRPr lang="en-US" sz="2000" dirty="0">
              <a:latin typeface="Georgia" pitchFamily="18" charset="0"/>
            </a:endParaRPr>
          </a:p>
          <a:p>
            <a:pPr>
              <a:lnSpc>
                <a:spcPct val="150000"/>
              </a:lnSpc>
              <a:buFont typeface="Arial" pitchFamily="34" charset="0"/>
              <a:buChar char="•"/>
            </a:pPr>
            <a:r>
              <a:rPr lang="en-US" sz="2000" dirty="0" smtClean="0">
                <a:latin typeface="Georgia" pitchFamily="18" charset="0"/>
              </a:rPr>
              <a:t> The </a:t>
            </a:r>
            <a:r>
              <a:rPr lang="en-US" sz="2000" dirty="0">
                <a:latin typeface="Georgia" pitchFamily="18" charset="0"/>
              </a:rPr>
              <a:t>history of Roman painting is essentially </a:t>
            </a:r>
            <a:r>
              <a:rPr lang="en-US" sz="2000" dirty="0" smtClean="0">
                <a:latin typeface="Georgia" pitchFamily="18" charset="0"/>
              </a:rPr>
              <a:t>the </a:t>
            </a:r>
            <a:r>
              <a:rPr lang="en-US" sz="2000" dirty="0">
                <a:latin typeface="Georgia" pitchFamily="18" charset="0"/>
              </a:rPr>
              <a:t>history of wall paintings on </a:t>
            </a:r>
            <a:r>
              <a:rPr lang="en-US" sz="2000" dirty="0" smtClean="0">
                <a:latin typeface="Georgia" pitchFamily="18" charset="0"/>
              </a:rPr>
              <a:t>plaster</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Although </a:t>
            </a:r>
            <a:r>
              <a:rPr lang="en-US" sz="2000" dirty="0">
                <a:latin typeface="Georgia" pitchFamily="18" charset="0"/>
              </a:rPr>
              <a:t>ancient literary references inform us of Roman paintings on wood, ivory, and other materials, works that have survived are in the durable medium of fresco that was used to adorn the interiors of private homes in Roman cities and in the countryside. </a:t>
            </a:r>
            <a:endParaRPr lang="en-US" sz="2000" dirty="0" smtClean="0">
              <a:latin typeface="Georgia"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04800" y="1006019"/>
            <a:ext cx="85344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Romans borrowed this style of painting in following kinds.</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a) Mosaics</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b) Fresco</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The subject of these paintings was mostly Greek mythology, that was usually composed in landscape.</a:t>
            </a:r>
            <a:endParaRPr lang="en-US" sz="2000" dirty="0">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US" sz="2000" b="0" i="0" u="none" strike="noStrike" cap="none" normalizeH="0" dirty="0" smtClean="0">
                <a:ln>
                  <a:noFill/>
                </a:ln>
                <a:solidFill>
                  <a:schemeClr val="tx1"/>
                </a:solidFill>
                <a:effectLst/>
                <a:latin typeface="Georgia" pitchFamily="18" charset="0"/>
                <a:ea typeface="Calibri" pitchFamily="34" charset="0"/>
                <a:cs typeface="Arial" pitchFamily="34"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 technique of fresco painting was very suitable to decorate big walls of houses, as Romans were well to do that that is why they constructed spacious houses for themselves.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Doors and windows were less in number in their houses. That is why they had big empty walls to paint.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05800" cy="3785652"/>
          </a:xfrm>
          <a:prstGeom prst="rect">
            <a:avLst/>
          </a:prstGeom>
        </p:spPr>
        <p:txBody>
          <a:bodyPr wrap="square">
            <a:spAutoFit/>
          </a:bodyPr>
          <a:lstStyle/>
          <a:p>
            <a:pPr lvl="0" eaLnBrk="0" fontAlgn="base" hangingPunct="0">
              <a:lnSpc>
                <a:spcPct val="150000"/>
              </a:lnSpc>
              <a:spcBef>
                <a:spcPct val="0"/>
              </a:spcBef>
              <a:spcAft>
                <a:spcPct val="0"/>
              </a:spcAft>
              <a:buFont typeface="Arial" pitchFamily="34" charset="0"/>
              <a:buChar char="•"/>
            </a:pPr>
            <a:r>
              <a:rPr lang="en-AU" sz="2000" dirty="0" smtClean="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Most of their paintings have been found on the walls of their palaces in the city of HERCULANIUM and POMPIE.</a:t>
            </a:r>
            <a:endParaRPr lang="en-US" sz="2000" dirty="0" smtClean="0">
              <a:latin typeface="Georgia" pitchFamily="18" charset="0"/>
              <a:cs typeface="Arial" pitchFamily="34" charset="0"/>
            </a:endParaRPr>
          </a:p>
          <a:p>
            <a:pPr lvl="0" eaLnBrk="0" fontAlgn="base" hangingPunct="0">
              <a:lnSpc>
                <a:spcPct val="150000"/>
              </a:lnSpc>
              <a:spcBef>
                <a:spcPct val="0"/>
              </a:spcBef>
              <a:spcAft>
                <a:spcPct val="0"/>
              </a:spcAft>
              <a:buFont typeface="Arial" pitchFamily="34" charset="0"/>
              <a:buChar char="•"/>
            </a:pPr>
            <a:r>
              <a:rPr kumimoji="0" lang="en-US" sz="2000" b="0" i="0" u="none" strike="noStrike" cap="none" normalizeH="0" dirty="0" smtClean="0">
                <a:ln>
                  <a:noFill/>
                </a:ln>
                <a:solidFill>
                  <a:schemeClr val="tx1"/>
                </a:solidFill>
                <a:effectLst/>
                <a:latin typeface="Georgia" pitchFamily="18" charset="0"/>
                <a:ea typeface="Calibri" pitchFamily="34" charset="0"/>
                <a:cs typeface="Arial" pitchFamily="34"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These two cities got completely destroyed and buried under heavy Volcanic ash</a:t>
            </a:r>
          </a:p>
          <a:p>
            <a:pPr lvl="0" eaLnBrk="0" fontAlgn="base" hangingPunct="0">
              <a:lnSpc>
                <a:spcPct val="150000"/>
              </a:lnSpc>
              <a:spcBef>
                <a:spcPct val="0"/>
              </a:spcBef>
              <a:spcAft>
                <a:spcPct val="0"/>
              </a:spcAft>
              <a:buFont typeface="Arial" pitchFamily="34" charset="0"/>
              <a:buChar char="•"/>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This played a role in preserving these paintings</a:t>
            </a:r>
          </a:p>
          <a:p>
            <a:pPr lvl="0" eaLnBrk="0" fontAlgn="base" hangingPunct="0">
              <a:lnSpc>
                <a:spcPct val="150000"/>
              </a:lnSpc>
              <a:spcBef>
                <a:spcPct val="0"/>
              </a:spcBef>
              <a:spcAft>
                <a:spcPct val="0"/>
              </a:spcAft>
              <a:buFont typeface="Arial" pitchFamily="34" charset="0"/>
              <a:buChar char="•"/>
            </a:pPr>
            <a:r>
              <a:rPr kumimoji="0" lang="en-AU" sz="2000" b="0" i="0" u="none" strike="noStrike" cap="none" normalizeH="0" dirty="0" smtClean="0">
                <a:ln>
                  <a:noFill/>
                </a:ln>
                <a:solidFill>
                  <a:schemeClr val="tx1"/>
                </a:solidFill>
                <a:effectLst/>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These paintings were excavated  in the 1st century A.D. in excellent condition.</a:t>
            </a:r>
            <a:endParaRPr lang="en-US" sz="2000" dirty="0">
              <a:latin typeface="Georgia" pitchFamily="18" charset="0"/>
              <a:cs typeface="Arial" pitchFamily="34" charset="0"/>
            </a:endParaRPr>
          </a:p>
          <a:p>
            <a:pPr lvl="0" eaLnBrk="0" fontAlgn="base" hangingPunct="0">
              <a:lnSpc>
                <a:spcPct val="150000"/>
              </a:lnSpc>
              <a:spcBef>
                <a:spcPct val="0"/>
              </a:spcBef>
              <a:spcAft>
                <a:spcPct val="0"/>
              </a:spcAft>
              <a:buFont typeface="Arial" pitchFamily="34" charset="0"/>
              <a:buChar char="•"/>
            </a:pPr>
            <a:r>
              <a:rPr kumimoji="0" lang="en-US" sz="2000" b="0" i="0" u="none" strike="noStrike" cap="none" normalizeH="0" dirty="0" smtClean="0">
                <a:ln>
                  <a:noFill/>
                </a:ln>
                <a:solidFill>
                  <a:schemeClr val="tx1"/>
                </a:solidFill>
                <a:effectLst/>
                <a:latin typeface="Georgia" pitchFamily="18" charset="0"/>
                <a:ea typeface="Calibri" pitchFamily="34" charset="0"/>
                <a:cs typeface="Arial" pitchFamily="34"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They show brilliant colours and lustrous quality of painting.</a:t>
            </a:r>
            <a:endParaRPr kumimoji="0" lang="en-AU"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7924800" cy="6555641"/>
          </a:xfrm>
          <a:prstGeom prst="rect">
            <a:avLst/>
          </a:prstGeom>
        </p:spPr>
        <p:txBody>
          <a:bodyPr wrap="square">
            <a:spAutoFit/>
          </a:bodyPr>
          <a:lstStyle/>
          <a:p>
            <a:pPr>
              <a:lnSpc>
                <a:spcPct val="150000"/>
              </a:lnSpc>
              <a:buFont typeface="Arial" pitchFamily="34" charset="0"/>
              <a:buChar char="•"/>
            </a:pPr>
            <a:r>
              <a:rPr lang="en-US" dirty="0" smtClean="0">
                <a:latin typeface="Georgia" pitchFamily="18" charset="0"/>
              </a:rPr>
              <a:t> </a:t>
            </a:r>
            <a:r>
              <a:rPr lang="en-US" sz="2000" dirty="0" smtClean="0">
                <a:latin typeface="Georgia" pitchFamily="18" charset="0"/>
              </a:rPr>
              <a:t>According to Pliny, it was </a:t>
            </a:r>
            <a:r>
              <a:rPr lang="en-US" sz="2000" dirty="0" err="1" smtClean="0">
                <a:latin typeface="Georgia" pitchFamily="18" charset="0"/>
              </a:rPr>
              <a:t>Studius</a:t>
            </a:r>
            <a:r>
              <a:rPr lang="en-US" sz="2000" dirty="0" smtClean="0">
                <a:latin typeface="Georgia" pitchFamily="18" charset="0"/>
              </a:rPr>
              <a:t> "who first instituted that most delightful technique of painting walls with representations of villas, porticos and landscape gardens, woods, groves, hills, pools, channels, rivers, and coastlines."  </a:t>
            </a:r>
          </a:p>
          <a:p>
            <a:pPr>
              <a:lnSpc>
                <a:spcPct val="150000"/>
              </a:lnSpc>
              <a:buFont typeface="Arial" pitchFamily="34" charset="0"/>
              <a:buChar char="•"/>
            </a:pPr>
            <a:r>
              <a:rPr lang="en-US" sz="2000" dirty="0" smtClean="0">
                <a:latin typeface="Georgia" pitchFamily="18" charset="0"/>
              </a:rPr>
              <a:t>Despite the lack of physical evidence, we can assume that many portable paintings depicted subjects similar to those found on the painted walls in </a:t>
            </a:r>
            <a:r>
              <a:rPr lang="en-US" sz="2000" dirty="0" smtClean="0">
                <a:latin typeface="Georgia" pitchFamily="18" charset="0"/>
                <a:hlinkClick r:id="rId2"/>
              </a:rPr>
              <a:t>Roman villas</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It is also reasonable to suppose that Roman panel paintings, which included both original creations and adaptations of renowned </a:t>
            </a:r>
            <a:r>
              <a:rPr lang="en-US" sz="2000" dirty="0" smtClean="0">
                <a:latin typeface="Georgia" pitchFamily="18" charset="0"/>
                <a:hlinkClick r:id="rId3"/>
              </a:rPr>
              <a:t>Hellenistic works</a:t>
            </a:r>
            <a:r>
              <a:rPr lang="en-US" sz="2000" dirty="0" smtClean="0">
                <a:latin typeface="Georgia" pitchFamily="18" charset="0"/>
              </a:rPr>
              <a:t>, were the prototypes for the myths depicted in fresco. </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Roman artists specializing in fresco most likely traveled with copybooks that reproduced popular paintings, as well as decorative patterns.</a:t>
            </a:r>
            <a:endParaRPr lang="en-US" sz="2000" dirty="0">
              <a:latin typeface="Georgia"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Georgia" pitchFamily="18" charset="0"/>
              </a:rPr>
              <a:t>Four Different Styles of Painting</a:t>
            </a:r>
            <a:endParaRPr lang="en-US" sz="3200" b="1" dirty="0">
              <a:latin typeface="Georgia" pitchFamily="18" charset="0"/>
            </a:endParaRPr>
          </a:p>
        </p:txBody>
      </p:sp>
      <p:sp>
        <p:nvSpPr>
          <p:cNvPr id="3" name="Rectangle 2"/>
          <p:cNvSpPr/>
          <p:nvPr/>
        </p:nvSpPr>
        <p:spPr>
          <a:xfrm>
            <a:off x="381000" y="1458754"/>
            <a:ext cx="8382000" cy="5170646"/>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a:t>
            </a:r>
            <a:r>
              <a:rPr lang="en-US" sz="2000" dirty="0">
                <a:latin typeface="Georgia" pitchFamily="18" charset="0"/>
              </a:rPr>
              <a:t>Art historians and archaeologists describe the development of Roman painting in </a:t>
            </a:r>
            <a:r>
              <a:rPr lang="en-US" sz="2000" b="1" dirty="0">
                <a:latin typeface="Georgia" pitchFamily="18" charset="0"/>
              </a:rPr>
              <a:t>four styles</a:t>
            </a:r>
            <a:r>
              <a:rPr lang="en-US" sz="2000" dirty="0">
                <a:latin typeface="Georgia" pitchFamily="18" charset="0"/>
              </a:rPr>
              <a:t>.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The </a:t>
            </a:r>
            <a:r>
              <a:rPr lang="en-US" sz="2000" b="1" dirty="0">
                <a:latin typeface="Georgia" pitchFamily="18" charset="0"/>
              </a:rPr>
              <a:t>First Style </a:t>
            </a:r>
            <a:r>
              <a:rPr lang="en-US" sz="2000" dirty="0" smtClean="0">
                <a:latin typeface="Georgia" pitchFamily="18" charset="0"/>
              </a:rPr>
              <a:t>(200–60 </a:t>
            </a:r>
            <a:r>
              <a:rPr lang="en-US" sz="2000" dirty="0">
                <a:latin typeface="Georgia" pitchFamily="18" charset="0"/>
              </a:rPr>
              <a:t>B.C.) was largely an exploration of simulating marble of various colors and types on painted plaster.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Artists </a:t>
            </a:r>
            <a:r>
              <a:rPr lang="en-US" sz="2000" dirty="0">
                <a:latin typeface="Georgia" pitchFamily="18" charset="0"/>
              </a:rPr>
              <a:t>of the Late Republican period (second to first century B.C.) drew upon examples of early Hellenistic (late fourth to third century B.C.) painting and architecture in order to simulate masonry.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Typically</a:t>
            </a:r>
            <a:r>
              <a:rPr lang="en-US" sz="2000" dirty="0">
                <a:latin typeface="Georgia" pitchFamily="18" charset="0"/>
              </a:rPr>
              <a:t>, the wall was divided into three horizontal, painted zones crowned with a stucco cornice of dentils based upon the </a:t>
            </a:r>
            <a:r>
              <a:rPr lang="en-US" sz="2000" dirty="0">
                <a:latin typeface="Georgia" pitchFamily="18" charset="0"/>
                <a:hlinkClick r:id="rId2"/>
              </a:rPr>
              <a:t>Doric architectural order</a:t>
            </a:r>
            <a:r>
              <a:rPr lang="en-US" sz="2000" dirty="0">
                <a:latin typeface="Georgia" pitchFamily="18" charset="0"/>
              </a:rPr>
              <a:t>. </a:t>
            </a:r>
            <a:endParaRPr lang="en-US" sz="2000" dirty="0" smtClean="0">
              <a:latin typeface="Georgia" pitchFamily="18" charset="0"/>
            </a:endParaRPr>
          </a:p>
          <a:p>
            <a:pPr>
              <a:lnSpc>
                <a:spcPct val="150000"/>
              </a:lnSpc>
              <a:buFont typeface="Arial" pitchFamily="34" charset="0"/>
              <a:buChar char="•"/>
            </a:pPr>
            <a:endParaRPr lang="en-US" sz="2000" dirty="0">
              <a:latin typeface="Georgia"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8153400" cy="3274486"/>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The decline of the First Style coincided with the Roman colonization of Pompeii in 80 B.C., which transformed what had essentially been an Italic town with Greek influences into a Roman city. </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Going beyond the simple representation of costlier building materials, artists began to borrow from the figural repertoire of Hellenistic wall painting, depicting </a:t>
            </a:r>
            <a:r>
              <a:rPr lang="en-US" sz="2000" dirty="0" smtClean="0">
                <a:latin typeface="Georgia" pitchFamily="18" charset="0"/>
                <a:hlinkClick r:id="rId2"/>
              </a:rPr>
              <a:t>gods</a:t>
            </a:r>
            <a:r>
              <a:rPr lang="en-US" sz="2000" dirty="0" smtClean="0">
                <a:latin typeface="Georgia" pitchFamily="18" charset="0"/>
              </a:rPr>
              <a:t>, mortals, and heroes in various contexts.</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3400" y="706100"/>
            <a:ext cx="7987810" cy="53899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7017306"/>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a:t>
            </a:r>
            <a:r>
              <a:rPr lang="en-US" sz="2000" b="1" dirty="0" smtClean="0">
                <a:latin typeface="Georgia" pitchFamily="18" charset="0"/>
              </a:rPr>
              <a:t>The </a:t>
            </a:r>
            <a:r>
              <a:rPr lang="en-US" sz="2000" b="1" dirty="0">
                <a:latin typeface="Georgia" pitchFamily="18" charset="0"/>
              </a:rPr>
              <a:t>Second Style </a:t>
            </a:r>
            <a:r>
              <a:rPr lang="en-US" sz="2000" dirty="0" smtClean="0">
                <a:latin typeface="Georgia" pitchFamily="18" charset="0"/>
              </a:rPr>
              <a:t>in </a:t>
            </a:r>
            <a:r>
              <a:rPr lang="en-US" sz="2000" dirty="0">
                <a:latin typeface="Georgia" pitchFamily="18" charset="0"/>
              </a:rPr>
              <a:t>Roman wall painting emerged in the early first century B.C., during which time fresco artists imitated architectural forms purely by pictorial means.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In </a:t>
            </a:r>
            <a:r>
              <a:rPr lang="en-US" sz="2000" dirty="0">
                <a:latin typeface="Georgia" pitchFamily="18" charset="0"/>
              </a:rPr>
              <a:t>place of stucco architectural details, they used flat plaster on which projection and recession were suggested entirely by shading and </a:t>
            </a:r>
            <a:r>
              <a:rPr lang="en-US" sz="2000" dirty="0" smtClean="0">
                <a:latin typeface="Georgia" pitchFamily="18" charset="0"/>
              </a:rPr>
              <a:t>perspective</a:t>
            </a:r>
          </a:p>
          <a:p>
            <a:pPr>
              <a:lnSpc>
                <a:spcPct val="150000"/>
              </a:lnSpc>
              <a:buFont typeface="Arial" pitchFamily="34" charset="0"/>
              <a:buChar char="•"/>
            </a:pPr>
            <a:r>
              <a:rPr lang="en-US" sz="2000" dirty="0" smtClean="0">
                <a:latin typeface="Georgia" pitchFamily="18" charset="0"/>
              </a:rPr>
              <a:t> As </a:t>
            </a:r>
            <a:r>
              <a:rPr lang="en-US" sz="2000" dirty="0">
                <a:latin typeface="Georgia" pitchFamily="18" charset="0"/>
              </a:rPr>
              <a:t>the style progressed, forms grew more complex.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The </a:t>
            </a:r>
            <a:r>
              <a:rPr lang="en-US" sz="2000" dirty="0">
                <a:latin typeface="Georgia" pitchFamily="18" charset="0"/>
              </a:rPr>
              <a:t>Villa P. </a:t>
            </a:r>
            <a:r>
              <a:rPr lang="en-US" sz="2000" dirty="0" err="1">
                <a:latin typeface="Georgia" pitchFamily="18" charset="0"/>
              </a:rPr>
              <a:t>Fannius</a:t>
            </a:r>
            <a:r>
              <a:rPr lang="en-US" sz="2000" dirty="0">
                <a:latin typeface="Georgia" pitchFamily="18" charset="0"/>
              </a:rPr>
              <a:t> </a:t>
            </a:r>
            <a:r>
              <a:rPr lang="en-US" sz="2000" dirty="0" err="1">
                <a:latin typeface="Georgia" pitchFamily="18" charset="0"/>
              </a:rPr>
              <a:t>Synistor</a:t>
            </a:r>
            <a:r>
              <a:rPr lang="en-US" sz="2000" dirty="0">
                <a:latin typeface="Georgia" pitchFamily="18" charset="0"/>
              </a:rPr>
              <a:t> at </a:t>
            </a:r>
            <a:r>
              <a:rPr lang="en-US" sz="2000" dirty="0" err="1">
                <a:latin typeface="Georgia" pitchFamily="18" charset="0"/>
              </a:rPr>
              <a:t>Boscoreale</a:t>
            </a:r>
            <a:r>
              <a:rPr lang="en-US" sz="2000" dirty="0">
                <a:latin typeface="Georgia" pitchFamily="18" charset="0"/>
              </a:rPr>
              <a:t> is an exceptional example of the fully mature Second Style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Throughout </a:t>
            </a:r>
            <a:r>
              <a:rPr lang="en-US" sz="2000" dirty="0">
                <a:latin typeface="Georgia" pitchFamily="18" charset="0"/>
              </a:rPr>
              <a:t>the villa there are visual ambiguities to tease the eye, painted masonry, pillars, and columns that cast shadows into the viewer's space, and more conventional </a:t>
            </a:r>
            <a:r>
              <a:rPr lang="en-US" sz="2000" dirty="0" err="1">
                <a:latin typeface="Georgia" pitchFamily="18" charset="0"/>
              </a:rPr>
              <a:t>trompe</a:t>
            </a:r>
            <a:r>
              <a:rPr lang="en-US" sz="2000" dirty="0">
                <a:latin typeface="Georgia" pitchFamily="18" charset="0"/>
              </a:rPr>
              <a:t> </a:t>
            </a:r>
            <a:r>
              <a:rPr lang="en-US" sz="2000" dirty="0" err="1">
                <a:latin typeface="Georgia" pitchFamily="18" charset="0"/>
              </a:rPr>
              <a:t>l'oeil</a:t>
            </a:r>
            <a:r>
              <a:rPr lang="en-US" sz="2000" dirty="0">
                <a:latin typeface="Georgia" pitchFamily="18" charset="0"/>
              </a:rPr>
              <a:t> devices.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Objects </a:t>
            </a:r>
            <a:r>
              <a:rPr lang="en-US" sz="2000" dirty="0">
                <a:latin typeface="Georgia" pitchFamily="18" charset="0"/>
              </a:rPr>
              <a:t>of daily life are depicted in such a way as to seem real, with metal and </a:t>
            </a:r>
            <a:r>
              <a:rPr lang="en-US" sz="2000" dirty="0">
                <a:latin typeface="Georgia" pitchFamily="18" charset="0"/>
                <a:hlinkClick r:id="rId2"/>
              </a:rPr>
              <a:t>glass vases</a:t>
            </a:r>
            <a:r>
              <a:rPr lang="en-US" sz="2000" dirty="0">
                <a:latin typeface="Georgia" pitchFamily="18" charset="0"/>
              </a:rPr>
              <a:t> on shelves, and tables appearing to project out from the wall.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534400" cy="6093976"/>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At </a:t>
            </a:r>
            <a:r>
              <a:rPr lang="en-US" sz="2000" dirty="0" err="1" smtClean="0">
                <a:latin typeface="Georgia" pitchFamily="18" charset="0"/>
              </a:rPr>
              <a:t>Boscoreale</a:t>
            </a:r>
            <a:r>
              <a:rPr lang="en-US" sz="2000" dirty="0" smtClean="0">
                <a:latin typeface="Georgia" pitchFamily="18" charset="0"/>
              </a:rPr>
              <a:t>, the walls dissolve into elaborate displays of illusionist architecture and realms of fantasy. </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Some of the frescoes provide copies of lost, but presumably once famous, Hellenistic paintings. </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These wall </a:t>
            </a:r>
            <a:r>
              <a:rPr lang="en-US" sz="2000" dirty="0">
                <a:latin typeface="Georgia" pitchFamily="18" charset="0"/>
              </a:rPr>
              <a:t>paintings </a:t>
            </a:r>
            <a:r>
              <a:rPr lang="en-US" sz="2000" dirty="0" smtClean="0">
                <a:latin typeface="Georgia" pitchFamily="18" charset="0"/>
              </a:rPr>
              <a:t>create </a:t>
            </a:r>
            <a:r>
              <a:rPr lang="en-US" sz="2000" dirty="0">
                <a:latin typeface="Georgia" pitchFamily="18" charset="0"/>
              </a:rPr>
              <a:t>the illusion of a three dimensional space from what is actually a two dimensional space. The style opens the wall by portraying windows and porticos (which are essentially roofs supported by columns, almost like a porch) which guide the viewer’s eye towards imaginary scenes that were usually framed by painted columns and other architectural elements.</a:t>
            </a:r>
            <a:endParaRPr lang="en-US" sz="2000" dirty="0" smtClean="0">
              <a:latin typeface="Georgia" pitchFamily="18" charset="0"/>
            </a:endParaRPr>
          </a:p>
          <a:p>
            <a:pPr>
              <a:lnSpc>
                <a:spcPct val="150000"/>
              </a:lnSpc>
              <a:buFont typeface="Arial" pitchFamily="34" charset="0"/>
              <a:buChar char="•"/>
            </a:pPr>
            <a:r>
              <a:rPr lang="en-US" sz="2000" dirty="0" smtClean="0">
                <a:latin typeface="Georgia" pitchFamily="18" charset="0"/>
              </a:rPr>
              <a:t> The intention of the owner was to create a kind of picture gallery, with the choice of subjects most likely based on the quality and renown of the original paintings.</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457200"/>
            <a:ext cx="4432624" cy="523220"/>
          </a:xfrm>
          <a:prstGeom prst="rect">
            <a:avLst/>
          </a:prstGeom>
        </p:spPr>
        <p:txBody>
          <a:bodyPr wrap="none">
            <a:spAutoFit/>
          </a:bodyPr>
          <a:lstStyle/>
          <a:p>
            <a:r>
              <a:rPr lang="en-US" sz="2800" dirty="0" smtClean="0">
                <a:latin typeface="Georgia" pitchFamily="18" charset="0"/>
              </a:rPr>
              <a:t>Map of Roman Civilization</a:t>
            </a:r>
            <a:endParaRPr lang="en-US" sz="2800" dirty="0"/>
          </a:p>
        </p:txBody>
      </p:sp>
      <p:sp>
        <p:nvSpPr>
          <p:cNvPr id="64514" name="AutoShape 2" descr="Map: The Roman Empire, 121–31 BCE - Oxford Classical Dictiona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16" name="Picture 4" descr="Map: The Roman Empire, 121–31 BCE - Oxford Classical Dictionary"/>
          <p:cNvPicPr>
            <a:picLocks noChangeAspect="1" noChangeArrowheads="1"/>
          </p:cNvPicPr>
          <p:nvPr/>
        </p:nvPicPr>
        <p:blipFill>
          <a:blip r:embed="rId2" cstate="print"/>
          <a:srcRect/>
          <a:stretch>
            <a:fillRect/>
          </a:stretch>
        </p:blipFill>
        <p:spPr bwMode="auto">
          <a:xfrm>
            <a:off x="457200" y="1447800"/>
            <a:ext cx="8128000" cy="4876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05157" y="533400"/>
            <a:ext cx="6972043" cy="5464785"/>
          </a:xfrm>
          <a:prstGeom prst="rect">
            <a:avLst/>
          </a:prstGeom>
          <a:noFill/>
        </p:spPr>
      </p:pic>
      <p:sp>
        <p:nvSpPr>
          <p:cNvPr id="26625" name="Rectangle 1"/>
          <p:cNvSpPr>
            <a:spLocks noChangeArrowheads="1"/>
          </p:cNvSpPr>
          <p:nvPr/>
        </p:nvSpPr>
        <p:spPr bwMode="auto">
          <a:xfrm>
            <a:off x="228600" y="76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6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Bedroom of Villa</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26" name="Rectangle 2"/>
          <p:cNvSpPr>
            <a:spLocks noChangeArrowheads="1"/>
          </p:cNvSpPr>
          <p:nvPr/>
        </p:nvSpPr>
        <p:spPr bwMode="auto">
          <a:xfrm>
            <a:off x="990600" y="6094512"/>
            <a:ext cx="7372531"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This painting shows a complicated architectural setting of roof,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stairs and balconies.</a:t>
            </a:r>
            <a:endParaRPr kumimoji="0" lang="en-A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295400" y="304800"/>
            <a:ext cx="6829425" cy="627059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00200" y="368201"/>
            <a:ext cx="6115050" cy="610879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783547" y="329811"/>
            <a:ext cx="5607853" cy="607098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30622" y="661030"/>
            <a:ext cx="5836978" cy="551117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295400" y="228813"/>
            <a:ext cx="6638925" cy="640058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295400" y="304800"/>
            <a:ext cx="6693265" cy="621291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992056" y="533400"/>
            <a:ext cx="5246944" cy="586027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514600" y="153872"/>
            <a:ext cx="4243306" cy="655172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0"/>
            <a:ext cx="8458200" cy="7017306"/>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Under</a:t>
            </a:r>
            <a:r>
              <a:rPr lang="en-US" sz="2000" dirty="0">
                <a:latin typeface="Georgia" pitchFamily="18" charset="0"/>
              </a:rPr>
              <a:t> </a:t>
            </a:r>
            <a:r>
              <a:rPr lang="en-US" sz="2000" dirty="0">
                <a:latin typeface="Georgia" pitchFamily="18" charset="0"/>
                <a:hlinkClick r:id="rId2"/>
              </a:rPr>
              <a:t>Emperor Augustus</a:t>
            </a:r>
            <a:r>
              <a:rPr lang="en-US" sz="2000" dirty="0">
                <a:latin typeface="Georgia" pitchFamily="18" charset="0"/>
              </a:rPr>
              <a:t> </a:t>
            </a:r>
            <a:r>
              <a:rPr lang="en-US" sz="2000" dirty="0" smtClean="0">
                <a:latin typeface="Georgia" pitchFamily="18" charset="0"/>
              </a:rPr>
              <a:t>(27 </a:t>
            </a:r>
            <a:r>
              <a:rPr lang="en-US" sz="2000" dirty="0">
                <a:latin typeface="Georgia" pitchFamily="18" charset="0"/>
              </a:rPr>
              <a:t>B.C.–14 A.D.) in the second half of the first century B.C., there was a new impulse to innovate, rather than re-create, in architecture, sculpture, and painting</a:t>
            </a:r>
            <a:r>
              <a:rPr lang="en-US" sz="2000" dirty="0" smtClean="0">
                <a:latin typeface="Georgia" pitchFamily="18" charset="0"/>
              </a:rPr>
              <a:t>.</a:t>
            </a:r>
          </a:p>
          <a:p>
            <a:pPr>
              <a:lnSpc>
                <a:spcPct val="150000"/>
              </a:lnSpc>
              <a:buFont typeface="Arial" pitchFamily="34" charset="0"/>
              <a:buChar char="•"/>
            </a:pPr>
            <a:r>
              <a:rPr lang="en-US" sz="2000" dirty="0" smtClean="0">
                <a:latin typeface="Georgia" pitchFamily="18" charset="0"/>
              </a:rPr>
              <a:t> </a:t>
            </a:r>
            <a:r>
              <a:rPr lang="en-US" sz="2000" dirty="0">
                <a:latin typeface="Georgia" pitchFamily="18" charset="0"/>
              </a:rPr>
              <a:t>The </a:t>
            </a:r>
            <a:r>
              <a:rPr lang="en-US" sz="2000" b="1" dirty="0">
                <a:latin typeface="Georgia" pitchFamily="18" charset="0"/>
              </a:rPr>
              <a:t>Third Style </a:t>
            </a:r>
            <a:r>
              <a:rPr lang="en-US" sz="2000" dirty="0" smtClean="0">
                <a:latin typeface="Georgia" pitchFamily="18" charset="0"/>
              </a:rPr>
              <a:t>(20 </a:t>
            </a:r>
            <a:r>
              <a:rPr lang="en-US" sz="2000" dirty="0">
                <a:latin typeface="Georgia" pitchFamily="18" charset="0"/>
              </a:rPr>
              <a:t>B.C.– 20 A.D.), which coincided with Augustus' reign, rejected illusion in favor of surface ornamentation.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Wall </a:t>
            </a:r>
            <a:r>
              <a:rPr lang="en-US" sz="2000" dirty="0">
                <a:latin typeface="Georgia" pitchFamily="18" charset="0"/>
              </a:rPr>
              <a:t>paintings from this period typically comprise a single monochrome background—such as red, black, or white—with elaborate architectural and vegetal details</a:t>
            </a:r>
            <a:r>
              <a:rPr lang="en-US" sz="2000" dirty="0" smtClean="0">
                <a:latin typeface="Georgia" pitchFamily="18" charset="0"/>
              </a:rPr>
              <a:t>.</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a:t>
            </a:r>
            <a:r>
              <a:rPr lang="en-US" sz="2000" dirty="0">
                <a:latin typeface="Georgia" pitchFamily="18" charset="0"/>
              </a:rPr>
              <a:t>Small figural and landscape scenes appear in the center of the wall as a part of, not the dominant element in, the overall decorative scheme</a:t>
            </a:r>
            <a:r>
              <a:rPr lang="en-US" sz="2000" dirty="0" smtClean="0">
                <a:latin typeface="Georgia" pitchFamily="18" charset="0"/>
              </a:rPr>
              <a:t>.</a:t>
            </a:r>
          </a:p>
          <a:p>
            <a:pPr>
              <a:lnSpc>
                <a:spcPct val="150000"/>
              </a:lnSpc>
              <a:buFont typeface="Arial" pitchFamily="34" charset="0"/>
              <a:buChar char="•"/>
            </a:pPr>
            <a:r>
              <a:rPr lang="en-US" sz="2000" dirty="0" smtClean="0">
                <a:latin typeface="Georgia" pitchFamily="18" charset="0"/>
              </a:rPr>
              <a:t> </a:t>
            </a:r>
            <a:r>
              <a:rPr lang="en-US" sz="2000" dirty="0">
                <a:latin typeface="Georgia" pitchFamily="18" charset="0"/>
              </a:rPr>
              <a:t>The finest known achievements of the early Third Style are the frescoes from the Imperial villa at </a:t>
            </a:r>
            <a:r>
              <a:rPr lang="en-US" sz="2000" dirty="0" err="1">
                <a:latin typeface="Georgia" pitchFamily="18" charset="0"/>
              </a:rPr>
              <a:t>Boscotrecase</a:t>
            </a:r>
            <a:r>
              <a:rPr lang="en-US" sz="2000" dirty="0">
                <a:latin typeface="Georgia" pitchFamily="18" charset="0"/>
              </a:rPr>
              <a:t>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The </a:t>
            </a:r>
            <a:r>
              <a:rPr lang="en-US" sz="2000" dirty="0">
                <a:latin typeface="Georgia" pitchFamily="18" charset="0"/>
              </a:rPr>
              <a:t>early Third Style, which was in effect the court style of Emperor Augustus and his friend Agrippa, eventually gave way to a rekindled interest in elaboration for its own sake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Map of Roman Empire Over Time - - Yahoo Image Search Results ..."/>
          <p:cNvPicPr>
            <a:picLocks noChangeAspect="1" noChangeArrowheads="1"/>
          </p:cNvPicPr>
          <p:nvPr/>
        </p:nvPicPr>
        <p:blipFill>
          <a:blip r:embed="rId2" cstate="print"/>
          <a:srcRect/>
          <a:stretch>
            <a:fillRect/>
          </a:stretch>
        </p:blipFill>
        <p:spPr bwMode="auto">
          <a:xfrm>
            <a:off x="228600" y="914400"/>
            <a:ext cx="8508639" cy="518411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2.bp.blogspot.com/_6Uv0hdO7fYo/SdTIlClvtmI/AAAAAAAAAF4/0Zvi_xkXrq8/s1600/blog--3rd+style.jpg"/>
          <p:cNvPicPr>
            <a:picLocks noChangeAspect="1" noChangeArrowheads="1"/>
          </p:cNvPicPr>
          <p:nvPr/>
        </p:nvPicPr>
        <p:blipFill>
          <a:blip r:embed="rId2" cstate="print"/>
          <a:srcRect/>
          <a:stretch>
            <a:fillRect/>
          </a:stretch>
        </p:blipFill>
        <p:spPr bwMode="auto">
          <a:xfrm>
            <a:off x="914400" y="384199"/>
            <a:ext cx="7391400" cy="601660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3400" y="416182"/>
            <a:ext cx="8153400" cy="598461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metmuseum.org/toah/images/hb/hb_20.192.17.jpg"/>
          <p:cNvPicPr>
            <a:picLocks noChangeAspect="1" noChangeArrowheads="1"/>
          </p:cNvPicPr>
          <p:nvPr/>
        </p:nvPicPr>
        <p:blipFill>
          <a:blip r:embed="rId2" cstate="print"/>
          <a:srcRect/>
          <a:stretch>
            <a:fillRect/>
          </a:stretch>
        </p:blipFill>
        <p:spPr bwMode="auto">
          <a:xfrm>
            <a:off x="2514600" y="133349"/>
            <a:ext cx="4286250" cy="657225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accla.org/images/ramage9.jpg"/>
          <p:cNvPicPr>
            <a:picLocks noChangeAspect="1" noChangeArrowheads="1"/>
          </p:cNvPicPr>
          <p:nvPr/>
        </p:nvPicPr>
        <p:blipFill>
          <a:blip r:embed="rId2" cstate="print"/>
          <a:srcRect/>
          <a:stretch>
            <a:fillRect/>
          </a:stretch>
        </p:blipFill>
        <p:spPr bwMode="auto">
          <a:xfrm>
            <a:off x="533400" y="533400"/>
            <a:ext cx="8153400" cy="59845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descr="data:image/jpeg;base64,/9j/4AAQSkZJRgABAQAAAQABAAD/2wCEAAkGBxQTEhQUExQUFhUXGRoaFxcYFxwYHBgaGhwXGhcZHBgaHCggGBolHBcYIjEhJSksLi4uGB8zODMsNygtLisBCgoKDg0OGhAQGiwkHyQsLCwsLCwsLCwsLCwsLCwsLCwsLCwsLCwsLCwsLCwsLCwsLCwsLCwsLCwsLCwsLCwsLP/AABEIAOEA4QMBIgACEQEDEQH/xAAbAAABBQEBAAAAAAAAAAAAAAADAAECBAUGB//EAEoQAAEDAgIGBwUEBwYDCQAAAAEAAhEDITFBBBJRYXHwBSKBkaGxwQYTMtHhFCNC8SQ0UnKSsrMzQ2JzgsJTY6IHFVSDk5Sjw9L/xAAYAQEBAQEBAAAAAAAAAAAAAAABAgADBP/EACcRAQEAAgEEAQMEAwAAAAAAAAABAhEhAzFBcRIiUbGBkcHwE0Jh/9oADAMBAAIRAxEAPwDzzpAdRm2R/KfmqtEZZHPYrunN6o4j+XnuVMtsR2911yx7PRUKrb3dbddVnPANh33+itwOw8xmqVYXttNlcRU5JxupNTAWTEwsV/oz+1H7tT+m9Q00j31Q5FzjO4mR5qfQp+9H7tS3/lVELT/7Wp++7zKPLXshUbhikCnaR7sbVBp3LNBShvbY8PmpkjJS1pGX5IKuDlBjDzsmZRIsPPw4ogdB3Z/JP7wEzn+SQ6XS2/oOjX/a/nqLHJxxW70k0DQNFO2ezrv+awA+x5m4XLDz7USGCnL4QwCfyXQLBNkMgKLiQlTdYIKNYWOxXH/q1L94eelfNVHHHNXqg/RaROVTLP8AWD8+5aspuA8OfVDBlTcO1CJIwwWjJ5Ku4QbIvvCQq7HXvKYyyQo6l4ue3HIQpEW7VES0tgmQcRa4MiN6zLHV3+PySQdbce9JZl3Sz1Qd48igNHdhsxUqotEzEScL3t3mEnA2UxlavTh0bjfbhHh5qs5h71pV6ZLd7Y/hM+pHeq3u8cJVpCIwIIg+G7cme2RKYi5TOdtFks0fZ9v3oz6lX+lUQ+kWn3tT993mVZ9lW/ft2atX+lUT9LgGtVH+N38xU7+o+GcxtiO35KOqW8OYRdTE9iYiAUgNpsk1/OxDa9ExPdjwWJ31MVEGw2qZdKdtMz5+qwdX0nfo/RZyH+6p3YBc8BcroekAfsOi7Lx2OfmsM04kycBYXvIv4rlh59kOAQc7IGpfGVa1DBxzQagF9x4n88F0jI6wzz7krCwTe7JwaMI3JmhZiqCBlitLSB+h0o/4vpW+fis15WhXb+hU7f3/APtfA8UUqbjZAe+EZ3BDqNstGQ1+foq87FMNMlMGxeVQELrjt9IU3Yg7MLbMt6G0i3jzsRQAYGU7exFI3uW7/H5pJe53+aSnZPpDt+ffcGVJmKBkJ3eY+qIy5jkpSK1uR4c9iqVAQSOcCrryB2jbldAe2ccVSVNzYFz4IbqhiJsrVZlsOclVeElr+y5iu2f2auf/ACaibpKoPfVSIu95nL4ih+zLJ0hgy1a39GqfHDgSpdIjVrVRYAPcB2OICj/Y+A2tGE45oFZ4g39ESq4xzzCq1xLe70VRNRojjxUg35pUWESitG1YkB396PolDXdABJg2Fz4YKGBjct/Qenq7afuw6GNFmiWjK5DSJO83O1TbdcFc6TpuGhaOzUdrAmRBBHXfAjEWMrnwDe2wRgR37iV2PS1GmNFoaTTJbrMDyNd2qTIxl0xJjhOC5vTulqldo1m0wcyGBptcda7rcVyw3z7VdKjRAMxG2Y5Eocf4fIqdOlYE5zwA8tqiHAgGD39mXFdEnY0gCEF9MblJrx3HnFTIN5WKqRdatT9SZH/iPKnPqs9xz35LTBnQRnGkHP8AwM+a1ZmPcbqFUEjHn81N/hjCcNssyqQqp2eauaiCG2w55KqCmpCZHjijUje/b2c+Cjo7bmxvs8FOlUjdc+YGOS1MXp3t7ykm1RuTKNKO+iNUxOX8wlVXkzZaZpgBoGWr36zfQkLOr/EVWNRTh0kTcKbOfXzQGXI3qw57cB34JCFQSLfnuVUMkkYfTLirM71W0mZBumM0fZymRpNMTlVy/wCTU81DpVv3tWT+N38zp4fVG6Ad+kMJOAq/0asdiHp0OqVDNi90fxE+qjf1foqzhTOB2IGvE5jNGtcJqmHE8OFhzcqhQAzVdjYgERsV1jLeqpM2b/P8lco1MlqIVWRYjKy2PZqlrPDffCi49UOJcDLrAhzfhInEluOKyahBN7FSpPAnCCEXmF6p7QaG5ujtaK33wAaaoDAZAOs6TU6msetrTPGTPmdUxADg+JBcLSTcHcuk6Rph3RWiiPxOwtb3j+xczT0cAG5k+PO5celNb9mi1QC0xeVCnTgHdiisNo2Hu4c7EjM+E+vcr2dKjKfWEWx335HgpPw2fJOWua6943479/FRe+TsVUQH3dxOF1qMP6E7/Pd/LR+ao1PNX9HpTohF49+/CT+DRvmUWlntbmVAG18uQizbDtnnkKDhIMYfTnuWYEkZ5oLc782RKzbcFAG+zkKgjTBDhyEWibFM5gF09EefdxW2y1fb4fVMh6nHxSUleMWsYkWy+JvmFn6Q+XHiVe6QPU1sbt4GCMRnksuq+5O1Vgmi0TEnZbnnNBqDPLmFGp8IG0mez8ytDofoWtpGsaDNcsiWhzWkA60HruAiyq2YzdGts414ParLH6wI7uOZK1K/svpLYbUoQ5wkfeU7iYyeVXq+z1amBLcdhBiNsYI+eN7VtVP2eYftFMY2qWicaVQHiYw3wg6e4axIzc6eBNl0ns/7P6RS0ulUdTAY0u1jrtMSxwFg6T8TRhF1y+liXPi4l2e85d3cFyxymWd1fE/lXhDVH1x5+iHVFsD9UVrwJBU3EkWFhEkDu53LoGa+xuEeg6JlTqUrXTUNHJhrZJJ5+aoE54JJvzvChTuedyMXtEw1xjPWgHgNWY7VL7Qz9h2/rA/7brB12nCoejdFbqgMAOq6fiJe/WtkAbLEYyG887Vv6XDuiNHcNYQ50AnECtUHp4Lk/tJFibb7rhhzv3Vrj6eIOy3PBAbpAFiO6cfTBC+0SDvTNO/DPFXJ9ys1W3luA2eOXmqzSLk5Wjipe8xvBiyDTdi2BBBmMZtc7bDwWkG03XAwWxTpE6BUcB1RXIJ/xFujkW4ArCpNMiTbFdZomjVH9G1RTY55OlAwxpcbU6WTQTCnqXWvZjnHg7owEqRaDaRGJ5wnFWK/RGkW+5rTN/u3giIyi3btQBoNVpvTqNcfwlpBPYccRfenj7srwM+8phRBzHOHarVTovShb3FZt8XUnADbJIgDbNhCrUzj4J39qyu9qlRcO1RrFSpttv8AW/MKgL7wbW+PySStu8EkcHkStU6jmnGR/M3NUn1Jiewq3UEid7T3kD5HtVB+PPO1OPZNJ5sOLvJvzXReyekFuj6dBIJptgg6pBa2u6QcZhpw2HfHOusBN5wF43n0Wh0XVGpXxaS2LNkXZVZeZItUcJE2OWK2eO8dCdwn6bUI+N38RNu+2aC+o4i5djtPaqwJkxB4H0xUxUnniq0B21nC2s4A7ziB8h5JveE4md/zKhQEuAPna4IxyxRm09u9BbvQHs99pGsajWjW1RLS4kxOGsLRvyK6wdCvo06LeqaYp13PawAioQHlmrjM6rTIxAC5v2L0h3vG0mt1pfrdnUBxtkPquv8AbvTX06dF9Ilj2PhrgZI6rhaZGBcCDaLYLzdTLL5/FWuHl769Sfic3KGnVHCGwFD7W8AjWcREETzGa3tJ001/eVqjGGowtuA4awcKrnyBLZDWF02hrX45Y1YzrGACTMAQBjgMBwsBlAXolTpXJA81boaPLRLXukwSwSWACZ1Y60iSAS34Dc3ii0yOyPIIgAJaBjIAkkTcDVw2psZ3Ok6CR0TQa+Z94/4c/vahGrInrZW/EFyNWmQAYAvZpOsdUybzgcMhIOC7zpLSmt6MoEDWbLmGIkgPdTc5puJgEg3Ga4F4LHhjtk2FnA31mkwS05Lh0t8+1UIUs+sNv596enqkzB7Z+cKwagwvdQojrNDg7VJGtHxRN437F22Fnoqix1em1wmXRBviOqDbb4Ba1ToE1hSdrNYXF0uA3vIEA3s3btVAdIDRw77OwCpUBY57ocWAQSGAzquIc3WMkGIEXC6j2WfraJTzI1gD/qcM+0Lj1bcfqhjktP6Aq0TIc17P2haOLTMccN6MNLr06QDar2tBwpuLAZ/ES0jWdMC98MhYfSXSbm1XtJJE3AJ57lSdWsAGhwJsTjfjzZXJbPqbiLLukKx6xr1p2mq8k+KhT0urIPvaut+1ruJGOBme4qgHEWI7Fbp1MCOcfTnFNxkbbe6C6QqupaaKlSo8DRahhz3PAmBIDjY37lzTRDezatnoADV0qbH3D/5CfRYznQBwRjjJbo7DJJ1ZzsfEItFogRb87oLXWvtJjuj1RKBMRiFdES98d6dNO8J1PCuRKjYAtJDm9tx6ws0C8bVo6QcsRaeEhZzzA3nE+nPorxRQqzpO7Ac+PatPQqLnaLWLQ46r6ZdGQIqAk7pjvWWR4LpvZls6H0ln1KJ4Q6oezYt1Lqft+RI5erTvAUy7t7YPePWUiOseP5KXiqGk2s3kYY/P6K2y4G3MZwM99lVpE3jLDh2pN6xHhnz9EF3XsOxlNlXSC4SBqAYEAar3Xy/Dwgqf/aFpxJYywjWEcNQgz/qPeuQ+0PNPUB6hJ1wMzbtiBhhZXvaDSmEUoDtY02ue5xMy7ESZJwO7Zay4fC/5Jad8KJdDCZAcH03NsD8PvDgRe+rbA5zZEhrgS2BP4TYZ/CTYiAMSDJi8SSUdNDaJZqMJJxLQZBDxrTE6zZMEm2sIAh00nPyyXURD3BaSDxFxtIxFsQrdENaBqFxeYuJaGzjFgdbKcBBxsRVdeTsEeUlFYe+B6z5rU6dl0iD/AN1aM0bamWyq+y5pwDOqAC0nWg5G0kHInDZYWK6rpJ4HRWimc6me2rUdzxXEVqlztnAbrd2BXLpefaquONMXIqDta42B3D/D4ncgGtqg6gg26x6xEapMZN6zTBiYMTtiKZzz9efBINI4ZrrpKJB1W8T5Bdh7JaX+jFkts+L5B8jhAJb/ABrmwKbqIOs7XBI1bTrGCSer/Zx1bX1hsVujp7Bo1ZhoMc8BoDyTcF1MXBm8t1pBGAECFz6k+U1/0wP2o0ItrzHxgXiJI6p8NU/6ljPYT6qzW0yo9rGucXBnwg5Axae7EnBMGHNVjuTVZEEj4gD4wnbTaYg9mHgnLDuQzSkT6JbTS6NbArFutrNpkHgWvk60YQMcBKy6tZhiGOG0647bamzetTowB9KtJILWPBO3qPgHbiViOpYjxHPMLY96Km0ibZbbqzNgLDhCEKUY5+kH6JMJK1MF62weKdD1uZ+qSFIVn9buVWs26LTBJLkF2KuIpavfz9Ft9BNnRdOsJAoxOWqNJcY3w0xv3LCmZvHELZ6BeRQ0oDEgHLBtHTJ7JLRO8LZdhGNN5TtwUZxM9nPN0qL+tu7slTDNMCe9TY644bFGoRzuTUWoZYebdqsdLmTTv/d0zfe0GfEqI0UBo136pIlrYLnEGMhYC9pInxVzpEGpTEEltNrGEGzmnUY2XDY7VyJAzgkTG+YzMpgWAmc93Zjkp6Th9VXadQ7j3g+ot4o7amsFRSc609+WWxQpVBn+HE/RQY6xnI/l6o32aW3DhOYtM3G68IbbqOm5PRWiXEk1Bu+N4XM0KBcQZETkMe2fRdD0hLuitCOt/wATEz+N87Fn6No74EU37hq+NvSclGHEvusCKMEjLjtScO4KRbqkgyDsM278EOoY7EqDcCT9ZRWNOrVH+Fp7qlOPPxURVGMIz2ANeHVGscWNIGqXEA1KRaTqiLy20z1uxYK1OngpOakWuESAQ67SDLSMDBxxyNxmApEwswINyN3zTPHapObiVB7liv8ARjiKWkauwB2dvd13ebB4rNoVBBgeavdF1YpaVsLRtt91pQmf9XOWK2rF5gmI7clpOaLey3KUIbKjTe2OHfhlGHf3EnkpsMPG4p1GQkgrRpjVMDLyaFlPbc8VqOwM7B5QVm6R28Y2Zb8FWCcgHnGc1uez2jF2jaaWkDUawuJEwyKsgXnZh6BYMA4nnD1XV+xNBzqGnsYHEupAQBJNqmAgzdwsNi3Vusd+vyMe7mK7Y34ZKDAJ3rU0roXSJg0K+Ege5eO6QgnoTSMPc1eHu3zAInFuHW8VW4Fcm9t8+KsdEU9etSZ+29jT2ua3sxVih0HWfqEUqkOFnFhDY265EAb5gKgxxY6QYgyHDaMD3hG5ezNCnpMVnuPV1i6Mw28tBsTq2DbXAM3iCfTdKs7CS3UDQQ6RrtqSXRAwEDGwO1V+k6OuDWpiabjLhnScTJY4ZNmdU5tjMECq1kjORgfMeaNS8shUYX7BGF792BVqiwnHdh5KLAZbDS4kwAASScoAx7Nq1qrvs4J/v8AB/c7XOP8AxdjR8NyYcAFqYoV/uHwINWOsYaRTI/CJB+8EXcMMBcEq30b06WQajTUGD9apV1nAm4kPiIyiDeQZWM8yRuGHZz3LW6F6NfVuKdRzNrYbJGWu7qt43RlrXLOy6XoUqVBgayWsOvTbg2Hhz2mBgQXYDOMhC4irVc+7tWSSbNaJ24CT2ruul2tdTp02t94Q1oaxlZmt1YHWcNYEi3w43NsDwvTFKpSEup1GCRcieILhbtG7auPRveHI9PSPwm7cBOLf3T/twMZG4VcgFwJEjEZQbgjcQQeBCzWl3WfYY4zeMY8O5F0St7yATDx8DiQNYSeqSbNM3BwxByjv8RtYaJBthIxW70T01SZ7wvj7wh7xqydY/G3rMINNxJIE21iCIgrnqlNzHFjgWuFi0yDfCxvvneFMMLntYASYiB8vHsU54TKapmVl3FlruobQBUBA2azXhw/6GdwUcSlpDgNVgcDqyXOGBdu2tAEA53OYQaj9WC6wMwTYEiJg5xIw2hbTJV2yIVcjnu9Ed9VsYiOKr1nM/baO0JjVodEsb9n0wnYwbcWaQNozI71hhnPZZdN7Oj9E6RcCDDaNwQYlz88jbxuubcYMxELY3m/3w18B0cTNrz81cY6cUOBfPbIspM452VUQbUCSHO889iSnSxS+ZOwRdUdI8J8fmrBkA2jbxm/yQ9JdJ7iVURVYtstLojpSpQB907ULiCXN+K0gNJn4c42wVmVL9ycsjA43TZLNURs6T7U6U6zq7nRgCAeGIO1VWdN1p+IbfgZxx1d5WYAiEeXPoj44ztG3XZ+y3StasNJp1Huc1ui13NZlIAwAi8F2O0rk2OJnd9dq3/YmmHO0kEAj3DpEAz1mCIO8jBc1SqeU9ynHGS3R2t+8LYLJDhcEWOwwRfaFYpdIPuS2kd5ptnvAEneqWucue/FEYTs7oVWCL7ekKoDtRxa0/EGAMdF5EtAL23OMoRgttbtnKIwFghUze3NiiVRaRhiRGB28JQVGo3cQrx6YraobryGgBshtgMAJHMqppDpgXx9ITtYTleybJe7Rr6TpFWjTo1WEBz2Ag6oMax69oIuWT2qpX6f0ysxwqVnlmbAGtDmzf4QJG5aftAB9j0IEfhA8HWWA2pMZeGEowk1vTZXZveGBr27cbRtUXPJ+GwOU2G+6g8yR3bQnY3LLkKgu0NNqNaWa7tTAN1g5ozPVJgdgUjpDnNILrHEawuBtaLb4OwKlqxfLnntRHVJiT9cSed6NEemPoup6H6Sq0Oj3vpmCNK1Z3GnTJXK06gIkLQq6SBoWpNzpBMHcxmt6Ll1MPlqX7qxuhne0+kueXFwnDMeE2Tt9rNKa4OBZInI2mxxcsemcUimYY9tNutjpL2u0iqx1OqKbmuEGGap3EEGZBg7LQufdMbVOs6OKEXWH5qscJjOILRNbdbn6JNM3POag2cOSiAQI55wVUQWd6SFJ39ydTpWz1xGsDczjM57Rb80F+PERwxViq6NaNru4koGeMbee1VEqdQdZO4kkcPmnrWMYqDXC1laRJvjw3XTznuQwbnPnzUzXthzzCGdN/wBn9T73SDh9wf6lKVyzHbR+HxhdJ7DVwK9Wc6UDj7yjlszXNsbYcP8AaVM70+EqVY587lbbU2Y2sfCNwWcAptqeO4b1VidrrXH1srVIyRvseBxWYKl5V3RHXGd/EFFitgPec4Mfkia5jZaJvdRLgQAMbcbYlT1iG4z2ZchZnQ+1H6joeqbhje5wME7PyXImpfC+zjw3Lsum2j7Fox2sabZ2d9FzLKLbmFHTvF9tYDSZe8bM0Yu2DPmyfV8cIOCbUAxt5+dlbaBqV7xuP07PmiVHziAbfJDL4tAxSNUxFgOCzJ0zGHnK06lL9DBgf25vndgw3HVvvAWSHcFr64+xD9r34nCY1HxeMLKcvCozHPAi4Cm6sANqARsTDEGPD6qtBF1UTnv55wSc+QOZKT6f5ooAgCTz2JSJSbaVKFJuA3JKKuG1d470kveHf4J0Eqokv4mO2Shh3WCeqTfs/lA+SHIkHhz4qomgVDfk83UABaPnCkX5HehH1yz3x2K0iW27/H6+CFvUEgFg6L2OOrXqThqAn/1aHf8AVYFFxjdHoug9jf1hwm5YB/8ANQ9FzujzFtg9FM70ipgJOGSi0Kc5KgdyPo2cclVmhWNHytx57lqVgqQbAkkCcJzIx81NrgAOrJMxJsN8Z96G5peTrOk4Thh2QAoU6XpymHaHo41gYbTwItZ1rcfJcudYZroOnAWaPo/7jN0WdbesIVQfiFts3+RUdPs1CL9xTEE5WRTVYM3fwj/9KXv25NJ4mPAD1XRlZzOKJSoF02sMScAN5NgiO0h5wJA2CwHcg1Kpd8TiYvcm3esEnUBtb/EPmr9VkaI3Efegxt6rwsp8LTdWI0ZkGBrDLH+0Ixxw8FN8KjPa3epO1tsqdHSY/CCcJwvtgWUDpORAjPCfJUlDV5CmxqeoRFpGGPITNdCzCpwhgp9ZSoSN6SHJSWK0GSHcJHYAfRUqg2dvcJVym+zjOXzHy71QqnBMTVaufHnnihTAB7lbrPsBiMe3Ax9FVLd2CtFM1FfKE29r9yKXbQszb9kTNcz+yP6tFYdDADaPRavs7VIrS3Y3+rS+Sy9HOHYjzSjUEGyi5yI8FQeqBMcrFF21VmBGpu3IZafU+EScT32TOfeRkg1nXEbI77+vgpNxNuefNGlR0fT+kRo1Frrnq3FrQSPO/asIm2HYVs9LX0elLYgU4O0GmOtOGAb3lYlUw2OELnhNRVSDZAOfzTPnBPTt4FMcLnFUyTXQDI55lRqR8kzR4+mCnVFhgsys4rTr1f0WmAJGsBOQP35jfMzI2FZjaa1tIA+x08J9423/ALi/dHeNy1DIhR1bojWi/BTaw4pYylKTxtxUNaywFBThDBRJQSlMlrDkj5JLFOg+G/6QfFwQicNn0Cm3G/7IHi5MQIbnI8olKVaocvHYoMGNuYPyRK48vkoXVBKnYdqkFJlwoVHXQy90KPvDGwf1KfyWYJgcFr+zoBqxt1R/101Q1er2BEvJs4B71Cpjj3j6o5ace9CcMFSTNOMQeckekZhQbTFwUXI9yzIuN/LnbChcEx2qbjgoF4M255CxdT01bRtFjV61NpdFzsafA+K5+vSm63ulb6Lox639k1u4EF0wc7Rt+WDOPPOK54dlVGk7Lx3fNFphsY9nkgsdPBTY7nvVWNBWkRHih6Q4JOfjzxQXk4ZI0dhaxWpXfOhs/wAweVY+qy43rTeP0QD/AJov/peE0RQ1N6M0W2YIWoBzzsUg5LFWdMIbCndcKNMLCjNSlRBTyglrHakpa/FJYmb8Tf3fVyZv4eCSSyTVMOdqDmecykkmCiNwQjh3+adJLVrezv8Aafw/zsVFuHZ6JJKfNPhA4Hio00ySoJsxCVX4e9JJDIHJM7LifJqSSY1dT0h+o0f3v/rauaZg7gPMJJLn0/PtV7lRxRKOSSSutDVee5RrJJLMCtR/6m3/ADh/LWTJLUKx58UNufakkghD4VKnj2JJJCY58UnJJIKKSSSx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6" name="AutoShape 4" descr="data:image/jpeg;base64,/9j/4AAQSkZJRgABAQAAAQABAAD/2wCEAAkGBxQTEhQUExQUFhUXGRoaFxcYFxwYHBgaGhwXGhcZHBgaHCggGBolHBcYIjEhJSksLi4uGB8zODMsNygtLisBCgoKDg0OGhAQGiwkHyQsLCwsLCwsLCwsLCwsLCwsLCwsLCwsLCwsLCwsLCwsLCwsLCwsLCwsLCwsLCwsLCwsLP/AABEIAOEA4QMBIgACEQEDEQH/xAAbAAABBQEBAAAAAAAAAAAAAAADAAECBAUGB//EAEoQAAEDAgIGBwUEBwYDCQAAAAEAAhEDITFBBBJRYXHwBSKBkaGxwQYTMtHhFCNC8SQ0UnKSsrMzQ2JzgsJTY6IHFVSDk5Sjw9L/xAAYAQEBAQEBAAAAAAAAAAAAAAABAgADBP/EACcRAQEAAgEEAQMEAwAAAAAAAAABAhEhAzFBcRIiUbGBkcHwE0Jh/9oADAMBAAIRAxEAPwDzzpAdRm2R/KfmqtEZZHPYrunN6o4j+XnuVMtsR2911yx7PRUKrb3dbddVnPANh33+itwOw8xmqVYXttNlcRU5JxupNTAWTEwsV/oz+1H7tT+m9Q00j31Q5FzjO4mR5qfQp+9H7tS3/lVELT/7Wp++7zKPLXshUbhikCnaR7sbVBp3LNBShvbY8PmpkjJS1pGX5IKuDlBjDzsmZRIsPPw4ogdB3Z/JP7wEzn+SQ6XS2/oOjX/a/nqLHJxxW70k0DQNFO2ezrv+awA+x5m4XLDz7USGCnL4QwCfyXQLBNkMgKLiQlTdYIKNYWOxXH/q1L94eelfNVHHHNXqg/RaROVTLP8AWD8+5aspuA8OfVDBlTcO1CJIwwWjJ5Ku4QbIvvCQq7HXvKYyyQo6l4ue3HIQpEW7VES0tgmQcRa4MiN6zLHV3+PySQdbce9JZl3Sz1Qd48igNHdhsxUqotEzEScL3t3mEnA2UxlavTh0bjfbhHh5qs5h71pV6ZLd7Y/hM+pHeq3u8cJVpCIwIIg+G7cme2RKYi5TOdtFks0fZ9v3oz6lX+lUQ+kWn3tT993mVZ9lW/ft2atX+lUT9LgGtVH+N38xU7+o+GcxtiO35KOqW8OYRdTE9iYiAUgNpsk1/OxDa9ExPdjwWJ31MVEGw2qZdKdtMz5+qwdX0nfo/RZyH+6p3YBc8BcroekAfsOi7Lx2OfmsM04kycBYXvIv4rlh59kOAQc7IGpfGVa1DBxzQagF9x4n88F0jI6wzz7krCwTe7JwaMI3JmhZiqCBlitLSB+h0o/4vpW+fis15WhXb+hU7f3/APtfA8UUqbjZAe+EZ3BDqNstGQ1+foq87FMNMlMGxeVQELrjt9IU3Yg7MLbMt6G0i3jzsRQAYGU7exFI3uW7/H5pJe53+aSnZPpDt+ffcGVJmKBkJ3eY+qIy5jkpSK1uR4c9iqVAQSOcCrryB2jbldAe2ccVSVNzYFz4IbqhiJsrVZlsOclVeElr+y5iu2f2auf/ACaibpKoPfVSIu95nL4ih+zLJ0hgy1a39GqfHDgSpdIjVrVRYAPcB2OICj/Y+A2tGE45oFZ4g39ESq4xzzCq1xLe70VRNRojjxUg35pUWESitG1YkB396PolDXdABJg2Fz4YKGBjct/Qenq7afuw6GNFmiWjK5DSJO83O1TbdcFc6TpuGhaOzUdrAmRBBHXfAjEWMrnwDe2wRgR37iV2PS1GmNFoaTTJbrMDyNd2qTIxl0xJjhOC5vTulqldo1m0wcyGBptcda7rcVyw3z7VdKjRAMxG2Y5Eocf4fIqdOlYE5zwA8tqiHAgGD39mXFdEnY0gCEF9MblJrx3HnFTIN5WKqRdatT9SZH/iPKnPqs9xz35LTBnQRnGkHP8AwM+a1ZmPcbqFUEjHn81N/hjCcNssyqQqp2eauaiCG2w55KqCmpCZHjijUje/b2c+Cjo7bmxvs8FOlUjdc+YGOS1MXp3t7ykm1RuTKNKO+iNUxOX8wlVXkzZaZpgBoGWr36zfQkLOr/EVWNRTh0kTcKbOfXzQGXI3qw57cB34JCFQSLfnuVUMkkYfTLirM71W0mZBumM0fZymRpNMTlVy/wCTU81DpVv3tWT+N38zp4fVG6Ad+kMJOAq/0asdiHp0OqVDNi90fxE+qjf1foqzhTOB2IGvE5jNGtcJqmHE8OFhzcqhQAzVdjYgERsV1jLeqpM2b/P8lco1MlqIVWRYjKy2PZqlrPDffCi49UOJcDLrAhzfhInEluOKyahBN7FSpPAnCCEXmF6p7QaG5ujtaK33wAaaoDAZAOs6TU6msetrTPGTPmdUxADg+JBcLSTcHcuk6Rph3RWiiPxOwtb3j+xczT0cAG5k+PO5celNb9mi1QC0xeVCnTgHdiisNo2Hu4c7EjM+E+vcr2dKjKfWEWx335HgpPw2fJOWua6943479/FRe+TsVUQH3dxOF1qMP6E7/Pd/LR+ao1PNX9HpTohF49+/CT+DRvmUWlntbmVAG18uQizbDtnnkKDhIMYfTnuWYEkZ5oLc782RKzbcFAG+zkKgjTBDhyEWibFM5gF09EefdxW2y1fb4fVMh6nHxSUleMWsYkWy+JvmFn6Q+XHiVe6QPU1sbt4GCMRnksuq+5O1Vgmi0TEnZbnnNBqDPLmFGp8IG0mez8ytDofoWtpGsaDNcsiWhzWkA60HruAiyq2YzdGts414ParLH6wI7uOZK1K/svpLYbUoQ5wkfeU7iYyeVXq+z1amBLcdhBiNsYI+eN7VtVP2eYftFMY2qWicaVQHiYw3wg6e4axIzc6eBNl0ns/7P6RS0ulUdTAY0u1jrtMSxwFg6T8TRhF1y+liXPi4l2e85d3cFyxymWd1fE/lXhDVH1x5+iHVFsD9UVrwJBU3EkWFhEkDu53LoGa+xuEeg6JlTqUrXTUNHJhrZJJ5+aoE54JJvzvChTuedyMXtEw1xjPWgHgNWY7VL7Qz9h2/rA/7brB12nCoejdFbqgMAOq6fiJe/WtkAbLEYyG887Vv6XDuiNHcNYQ50AnECtUHp4Lk/tJFibb7rhhzv3Vrj6eIOy3PBAbpAFiO6cfTBC+0SDvTNO/DPFXJ9ys1W3luA2eOXmqzSLk5Wjipe8xvBiyDTdi2BBBmMZtc7bDwWkG03XAwWxTpE6BUcB1RXIJ/xFujkW4ArCpNMiTbFdZomjVH9G1RTY55OlAwxpcbU6WTQTCnqXWvZjnHg7owEqRaDaRGJ5wnFWK/RGkW+5rTN/u3giIyi3btQBoNVpvTqNcfwlpBPYccRfenj7srwM+8phRBzHOHarVTovShb3FZt8XUnADbJIgDbNhCrUzj4J39qyu9qlRcO1RrFSpttv8AW/MKgL7wbW+PySStu8EkcHkStU6jmnGR/M3NUn1Jiewq3UEid7T3kD5HtVB+PPO1OPZNJ5sOLvJvzXReyekFuj6dBIJptgg6pBa2u6QcZhpw2HfHOusBN5wF43n0Wh0XVGpXxaS2LNkXZVZeZItUcJE2OWK2eO8dCdwn6bUI+N38RNu+2aC+o4i5djtPaqwJkxB4H0xUxUnniq0B21nC2s4A7ziB8h5JveE4md/zKhQEuAPna4IxyxRm09u9BbvQHs99pGsajWjW1RLS4kxOGsLRvyK6wdCvo06LeqaYp13PawAioQHlmrjM6rTIxAC5v2L0h3vG0mt1pfrdnUBxtkPquv8AbvTX06dF9Ilj2PhrgZI6rhaZGBcCDaLYLzdTLL5/FWuHl769Sfic3KGnVHCGwFD7W8AjWcREETzGa3tJ001/eVqjGGowtuA4awcKrnyBLZDWF02hrX45Y1YzrGACTMAQBjgMBwsBlAXolTpXJA81boaPLRLXukwSwSWACZ1Y60iSAS34Dc3ii0yOyPIIgAJaBjIAkkTcDVw2psZ3Ok6CR0TQa+Z94/4c/vahGrInrZW/EFyNWmQAYAvZpOsdUybzgcMhIOC7zpLSmt6MoEDWbLmGIkgPdTc5puJgEg3Ga4F4LHhjtk2FnA31mkwS05Lh0t8+1UIUs+sNv596enqkzB7Z+cKwagwvdQojrNDg7VJGtHxRN437F22Fnoqix1em1wmXRBviOqDbb4Ba1ToE1hSdrNYXF0uA3vIEA3s3btVAdIDRw77OwCpUBY57ocWAQSGAzquIc3WMkGIEXC6j2WfraJTzI1gD/qcM+0Lj1bcfqhjktP6Aq0TIc17P2haOLTMccN6MNLr06QDar2tBwpuLAZ/ES0jWdMC98MhYfSXSbm1XtJJE3AJ57lSdWsAGhwJsTjfjzZXJbPqbiLLukKx6xr1p2mq8k+KhT0urIPvaut+1ruJGOBme4qgHEWI7Fbp1MCOcfTnFNxkbbe6C6QqupaaKlSo8DRahhz3PAmBIDjY37lzTRDezatnoADV0qbH3D/5CfRYznQBwRjjJbo7DJJ1ZzsfEItFogRb87oLXWvtJjuj1RKBMRiFdES98d6dNO8J1PCuRKjYAtJDm9tx6ws0C8bVo6QcsRaeEhZzzA3nE+nPorxRQqzpO7Ac+PatPQqLnaLWLQ46r6ZdGQIqAk7pjvWWR4LpvZls6H0ln1KJ4Q6oezYt1Lqft+RI5erTvAUy7t7YPePWUiOseP5KXiqGk2s3kYY/P6K2y4G3MZwM99lVpE3jLDh2pN6xHhnz9EF3XsOxlNlXSC4SBqAYEAar3Xy/Dwgqf/aFpxJYywjWEcNQgz/qPeuQ+0PNPUB6hJ1wMzbtiBhhZXvaDSmEUoDtY02ue5xMy7ESZJwO7Zay4fC/5Jad8KJdDCZAcH03NsD8PvDgRe+rbA5zZEhrgS2BP4TYZ/CTYiAMSDJi8SSUdNDaJZqMJJxLQZBDxrTE6zZMEm2sIAh00nPyyXURD3BaSDxFxtIxFsQrdENaBqFxeYuJaGzjFgdbKcBBxsRVdeTsEeUlFYe+B6z5rU6dl0iD/AN1aM0bamWyq+y5pwDOqAC0nWg5G0kHInDZYWK6rpJ4HRWimc6me2rUdzxXEVqlztnAbrd2BXLpefaquONMXIqDta42B3D/D4ncgGtqg6gg26x6xEapMZN6zTBiYMTtiKZzz9efBINI4ZrrpKJB1W8T5Bdh7JaX+jFkts+L5B8jhAJb/ABrmwKbqIOs7XBI1bTrGCSer/Zx1bX1hsVujp7Bo1ZhoMc8BoDyTcF1MXBm8t1pBGAECFz6k+U1/0wP2o0ItrzHxgXiJI6p8NU/6ljPYT6qzW0yo9rGucXBnwg5Axae7EnBMGHNVjuTVZEEj4gD4wnbTaYg9mHgnLDuQzSkT6JbTS6NbArFutrNpkHgWvk60YQMcBKy6tZhiGOG0647bamzetTowB9KtJILWPBO3qPgHbiViOpYjxHPMLY96Km0ibZbbqzNgLDhCEKUY5+kH6JMJK1MF62weKdD1uZ+qSFIVn9buVWs26LTBJLkF2KuIpavfz9Ft9BNnRdOsJAoxOWqNJcY3w0xv3LCmZvHELZ6BeRQ0oDEgHLBtHTJ7JLRO8LZdhGNN5TtwUZxM9nPN0qL+tu7slTDNMCe9TY644bFGoRzuTUWoZYebdqsdLmTTv/d0zfe0GfEqI0UBo136pIlrYLnEGMhYC9pInxVzpEGpTEEltNrGEGzmnUY2XDY7VyJAzgkTG+YzMpgWAmc93Zjkp6Th9VXadQ7j3g+ot4o7amsFRSc609+WWxQpVBn+HE/RQY6xnI/l6o32aW3DhOYtM3G68IbbqOm5PRWiXEk1Bu+N4XM0KBcQZETkMe2fRdD0hLuitCOt/wATEz+N87Fn6No74EU37hq+NvSclGHEvusCKMEjLjtScO4KRbqkgyDsM278EOoY7EqDcCT9ZRWNOrVH+Fp7qlOPPxURVGMIz2ANeHVGscWNIGqXEA1KRaTqiLy20z1uxYK1OngpOakWuESAQ67SDLSMDBxxyNxmApEwswINyN3zTPHapObiVB7liv8ARjiKWkauwB2dvd13ebB4rNoVBBgeavdF1YpaVsLRtt91pQmf9XOWK2rF5gmI7clpOaLey3KUIbKjTe2OHfhlGHf3EnkpsMPG4p1GQkgrRpjVMDLyaFlPbc8VqOwM7B5QVm6R28Y2Zb8FWCcgHnGc1uez2jF2jaaWkDUawuJEwyKsgXnZh6BYMA4nnD1XV+xNBzqGnsYHEupAQBJNqmAgzdwsNi3Vusd+vyMe7mK7Y34ZKDAJ3rU0roXSJg0K+Ege5eO6QgnoTSMPc1eHu3zAInFuHW8VW4Fcm9t8+KsdEU9etSZ+29jT2ua3sxVih0HWfqEUqkOFnFhDY265EAb5gKgxxY6QYgyHDaMD3hG5ezNCnpMVnuPV1i6Mw28tBsTq2DbXAM3iCfTdKs7CS3UDQQ6RrtqSXRAwEDGwO1V+k6OuDWpiabjLhnScTJY4ZNmdU5tjMECq1kjORgfMeaNS8shUYX7BGF792BVqiwnHdh5KLAZbDS4kwAASScoAx7Nq1qrvs4J/v8AB/c7XOP8AxdjR8NyYcAFqYoV/uHwINWOsYaRTI/CJB+8EXcMMBcEq30b06WQajTUGD9apV1nAm4kPiIyiDeQZWM8yRuGHZz3LW6F6NfVuKdRzNrYbJGWu7qt43RlrXLOy6XoUqVBgayWsOvTbg2Hhz2mBgQXYDOMhC4irVc+7tWSSbNaJ24CT2ruul2tdTp02t94Q1oaxlZmt1YHWcNYEi3w43NsDwvTFKpSEup1GCRcieILhbtG7auPRveHI9PSPwm7cBOLf3T/twMZG4VcgFwJEjEZQbgjcQQeBCzWl3WfYY4zeMY8O5F0St7yATDx8DiQNYSeqSbNM3BwxByjv8RtYaJBthIxW70T01SZ7wvj7wh7xqydY/G3rMINNxJIE21iCIgrnqlNzHFjgWuFi0yDfCxvvneFMMLntYASYiB8vHsU54TKapmVl3FlruobQBUBA2azXhw/6GdwUcSlpDgNVgcDqyXOGBdu2tAEA53OYQaj9WC6wMwTYEiJg5xIw2hbTJV2yIVcjnu9Ed9VsYiOKr1nM/baO0JjVodEsb9n0wnYwbcWaQNozI71hhnPZZdN7Oj9E6RcCDDaNwQYlz88jbxuubcYMxELY3m/3w18B0cTNrz81cY6cUOBfPbIspM452VUQbUCSHO889iSnSxS+ZOwRdUdI8J8fmrBkA2jbxm/yQ9JdJ7iVURVYtstLojpSpQB907ULiCXN+K0gNJn4c42wVmVL9ycsjA43TZLNURs6T7U6U6zq7nRgCAeGIO1VWdN1p+IbfgZxx1d5WYAiEeXPoj44ztG3XZ+y3StasNJp1Huc1ui13NZlIAwAi8F2O0rk2OJnd9dq3/YmmHO0kEAj3DpEAz1mCIO8jBc1SqeU9ynHGS3R2t+8LYLJDhcEWOwwRfaFYpdIPuS2kd5ptnvAEneqWucue/FEYTs7oVWCL7ekKoDtRxa0/EGAMdF5EtAL23OMoRgttbtnKIwFghUze3NiiVRaRhiRGB28JQVGo3cQrx6YraobryGgBshtgMAJHMqppDpgXx9ITtYTleybJe7Rr6TpFWjTo1WEBz2Ag6oMax69oIuWT2qpX6f0ysxwqVnlmbAGtDmzf4QJG5aftAB9j0IEfhA8HWWA2pMZeGEowk1vTZXZveGBr27cbRtUXPJ+GwOU2G+6g8yR3bQnY3LLkKgu0NNqNaWa7tTAN1g5ozPVJgdgUjpDnNILrHEawuBtaLb4OwKlqxfLnntRHVJiT9cSed6NEemPoup6H6Sq0Oj3vpmCNK1Z3GnTJXK06gIkLQq6SBoWpNzpBMHcxmt6Ll1MPlqX7qxuhne0+kueXFwnDMeE2Tt9rNKa4OBZInI2mxxcsemcUimYY9tNutjpL2u0iqx1OqKbmuEGGap3EEGZBg7LQufdMbVOs6OKEXWH5qscJjOILRNbdbn6JNM3POag2cOSiAQI55wVUQWd6SFJ39ydTpWz1xGsDczjM57Rb80F+PERwxViq6NaNru4koGeMbee1VEqdQdZO4kkcPmnrWMYqDXC1laRJvjw3XTznuQwbnPnzUzXthzzCGdN/wBn9T73SDh9wf6lKVyzHbR+HxhdJ7DVwK9Wc6UDj7yjlszXNsbYcP8AaVM70+EqVY587lbbU2Y2sfCNwWcAptqeO4b1VidrrXH1srVIyRvseBxWYKl5V3RHXGd/EFFitgPec4Mfkia5jZaJvdRLgQAMbcbYlT1iG4z2ZchZnQ+1H6joeqbhje5wME7PyXImpfC+zjw3Lsum2j7Fox2sabZ2d9FzLKLbmFHTvF9tYDSZe8bM0Yu2DPmyfV8cIOCbUAxt5+dlbaBqV7xuP07PmiVHziAbfJDL4tAxSNUxFgOCzJ0zGHnK06lL9DBgf25vndgw3HVvvAWSHcFr64+xD9r34nCY1HxeMLKcvCozHPAi4Cm6sANqARsTDEGPD6qtBF1UTnv55wSc+QOZKT6f5ooAgCTz2JSJSbaVKFJuA3JKKuG1d470kveHf4J0Eqokv4mO2Shh3WCeqTfs/lA+SHIkHhz4qomgVDfk83UABaPnCkX5HehH1yz3x2K0iW27/H6+CFvUEgFg6L2OOrXqThqAn/1aHf8AVYFFxjdHoug9jf1hwm5YB/8ANQ9FzujzFtg9FM70ipgJOGSi0Kc5KgdyPo2cclVmhWNHytx57lqVgqQbAkkCcJzIx81NrgAOrJMxJsN8Z96G5peTrOk4Thh2QAoU6XpymHaHo41gYbTwItZ1rcfJcudYZroOnAWaPo/7jN0WdbesIVQfiFts3+RUdPs1CL9xTEE5WRTVYM3fwj/9KXv25NJ4mPAD1XRlZzOKJSoF02sMScAN5NgiO0h5wJA2CwHcg1Kpd8TiYvcm3esEnUBtb/EPmr9VkaI3Efegxt6rwsp8LTdWI0ZkGBrDLH+0Ixxw8FN8KjPa3epO1tsqdHSY/CCcJwvtgWUDpORAjPCfJUlDV5CmxqeoRFpGGPITNdCzCpwhgp9ZSoSN6SHJSWK0GSHcJHYAfRUqg2dvcJVym+zjOXzHy71QqnBMTVaufHnnihTAB7lbrPsBiMe3Ax9FVLd2CtFM1FfKE29r9yKXbQszb9kTNcz+yP6tFYdDADaPRavs7VIrS3Y3+rS+Sy9HOHYjzSjUEGyi5yI8FQeqBMcrFF21VmBGpu3IZafU+EScT32TOfeRkg1nXEbI77+vgpNxNuefNGlR0fT+kRo1Frrnq3FrQSPO/asIm2HYVs9LX0elLYgU4O0GmOtOGAb3lYlUw2OELnhNRVSDZAOfzTPnBPTt4FMcLnFUyTXQDI55lRqR8kzR4+mCnVFhgsys4rTr1f0WmAJGsBOQP35jfMzI2FZjaa1tIA+x08J9423/ALi/dHeNy1DIhR1bojWi/BTaw4pYylKTxtxUNaywFBThDBRJQSlMlrDkj5JLFOg+G/6QfFwQicNn0Cm3G/7IHi5MQIbnI8olKVaocvHYoMGNuYPyRK48vkoXVBKnYdqkFJlwoVHXQy90KPvDGwf1KfyWYJgcFr+zoBqxt1R/101Q1er2BEvJs4B71Cpjj3j6o5ace9CcMFSTNOMQeckekZhQbTFwUXI9yzIuN/LnbChcEx2qbjgoF4M255CxdT01bRtFjV61NpdFzsafA+K5+vSm63ulb6Lox639k1u4EF0wc7Rt+WDOPPOK54dlVGk7Lx3fNFphsY9nkgsdPBTY7nvVWNBWkRHih6Q4JOfjzxQXk4ZI0dhaxWpXfOhs/wAweVY+qy43rTeP0QD/AJov/peE0RQ1N6M0W2YIWoBzzsUg5LFWdMIbCndcKNMLCjNSlRBTyglrHakpa/FJYmb8Tf3fVyZv4eCSSyTVMOdqDmecykkmCiNwQjh3+adJLVrezv8Aafw/zsVFuHZ6JJKfNPhA4Hio00ySoJsxCVX4e9JJDIHJM7LifJqSSY1dT0h+o0f3v/rauaZg7gPMJJLn0/PtV7lRxRKOSSSutDVee5RrJJLMCtR/6m3/ADh/LWTJLUKx58UNufakkghD4VKnj2JJJCY58UnJJIKKSSSx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8" name="AutoShape 6" descr="data:image/jpeg;base64,/9j/4AAQSkZJRgABAQAAAQABAAD/2wCEAAkGBxQTEhQUExQUFhUXGRoaFxcYFxwYHBgaGhwXGhcZHBgaHCggGBolHBcYIjEhJSksLi4uGB8zODMsNygtLisBCgoKDg0OGhAQGiwkHyQsLCwsLCwsLCwsLCwsLCwsLCwsLCwsLCwsLCwsLCwsLCwsLCwsLCwsLCwsLCwsLCwsLP/AABEIAOEA4QMBIgACEQEDEQH/xAAbAAABBQEBAAAAAAAAAAAAAAADAAECBAUGB//EAEoQAAEDAgIGBwUEBwYDCQAAAAEAAhEDITFBBBJRYXHwBSKBkaGxwQYTMtHhFCNC8SQ0UnKSsrMzQ2JzgsJTY6IHFVSDk5Sjw9L/xAAYAQEBAQEBAAAAAAAAAAAAAAABAgADBP/EACcRAQEAAgEEAQMEAwAAAAAAAAABAhEhAzFBcRIiUbGBkcHwE0Jh/9oADAMBAAIRAxEAPwDzzpAdRm2R/KfmqtEZZHPYrunN6o4j+XnuVMtsR2911yx7PRUKrb3dbddVnPANh33+itwOw8xmqVYXttNlcRU5JxupNTAWTEwsV/oz+1H7tT+m9Q00j31Q5FzjO4mR5qfQp+9H7tS3/lVELT/7Wp++7zKPLXshUbhikCnaR7sbVBp3LNBShvbY8PmpkjJS1pGX5IKuDlBjDzsmZRIsPPw4ogdB3Z/JP7wEzn+SQ6XS2/oOjX/a/nqLHJxxW70k0DQNFO2ezrv+awA+x5m4XLDz7USGCnL4QwCfyXQLBNkMgKLiQlTdYIKNYWOxXH/q1L94eelfNVHHHNXqg/RaROVTLP8AWD8+5aspuA8OfVDBlTcO1CJIwwWjJ5Ku4QbIvvCQq7HXvKYyyQo6l4ue3HIQpEW7VES0tgmQcRa4MiN6zLHV3+PySQdbce9JZl3Sz1Qd48igNHdhsxUqotEzEScL3t3mEnA2UxlavTh0bjfbhHh5qs5h71pV6ZLd7Y/hM+pHeq3u8cJVpCIwIIg+G7cme2RKYi5TOdtFks0fZ9v3oz6lX+lUQ+kWn3tT993mVZ9lW/ft2atX+lUT9LgGtVH+N38xU7+o+GcxtiO35KOqW8OYRdTE9iYiAUgNpsk1/OxDa9ExPdjwWJ31MVEGw2qZdKdtMz5+qwdX0nfo/RZyH+6p3YBc8BcroekAfsOi7Lx2OfmsM04kycBYXvIv4rlh59kOAQc7IGpfGVa1DBxzQagF9x4n88F0jI6wzz7krCwTe7JwaMI3JmhZiqCBlitLSB+h0o/4vpW+fis15WhXb+hU7f3/APtfA8UUqbjZAe+EZ3BDqNstGQ1+foq87FMNMlMGxeVQELrjt9IU3Yg7MLbMt6G0i3jzsRQAYGU7exFI3uW7/H5pJe53+aSnZPpDt+ffcGVJmKBkJ3eY+qIy5jkpSK1uR4c9iqVAQSOcCrryB2jbldAe2ccVSVNzYFz4IbqhiJsrVZlsOclVeElr+y5iu2f2auf/ACaibpKoPfVSIu95nL4ih+zLJ0hgy1a39GqfHDgSpdIjVrVRYAPcB2OICj/Y+A2tGE45oFZ4g39ESq4xzzCq1xLe70VRNRojjxUg35pUWESitG1YkB396PolDXdABJg2Fz4YKGBjct/Qenq7afuw6GNFmiWjK5DSJO83O1TbdcFc6TpuGhaOzUdrAmRBBHXfAjEWMrnwDe2wRgR37iV2PS1GmNFoaTTJbrMDyNd2qTIxl0xJjhOC5vTulqldo1m0wcyGBptcda7rcVyw3z7VdKjRAMxG2Y5Eocf4fIqdOlYE5zwA8tqiHAgGD39mXFdEnY0gCEF9MblJrx3HnFTIN5WKqRdatT9SZH/iPKnPqs9xz35LTBnQRnGkHP8AwM+a1ZmPcbqFUEjHn81N/hjCcNssyqQqp2eauaiCG2w55KqCmpCZHjijUje/b2c+Cjo7bmxvs8FOlUjdc+YGOS1MXp3t7ykm1RuTKNKO+iNUxOX8wlVXkzZaZpgBoGWr36zfQkLOr/EVWNRTh0kTcKbOfXzQGXI3qw57cB34JCFQSLfnuVUMkkYfTLirM71W0mZBumM0fZymRpNMTlVy/wCTU81DpVv3tWT+N38zp4fVG6Ad+kMJOAq/0asdiHp0OqVDNi90fxE+qjf1foqzhTOB2IGvE5jNGtcJqmHE8OFhzcqhQAzVdjYgERsV1jLeqpM2b/P8lco1MlqIVWRYjKy2PZqlrPDffCi49UOJcDLrAhzfhInEluOKyahBN7FSpPAnCCEXmF6p7QaG5ujtaK33wAaaoDAZAOs6TU6msetrTPGTPmdUxADg+JBcLSTcHcuk6Rph3RWiiPxOwtb3j+xczT0cAG5k+PO5celNb9mi1QC0xeVCnTgHdiisNo2Hu4c7EjM+E+vcr2dKjKfWEWx335HgpPw2fJOWua6943479/FRe+TsVUQH3dxOF1qMP6E7/Pd/LR+ao1PNX9HpTohF49+/CT+DRvmUWlntbmVAG18uQizbDtnnkKDhIMYfTnuWYEkZ5oLc782RKzbcFAG+zkKgjTBDhyEWibFM5gF09EefdxW2y1fb4fVMh6nHxSUleMWsYkWy+JvmFn6Q+XHiVe6QPU1sbt4GCMRnksuq+5O1Vgmi0TEnZbnnNBqDPLmFGp8IG0mez8ytDofoWtpGsaDNcsiWhzWkA60HruAiyq2YzdGts414ParLH6wI7uOZK1K/svpLYbUoQ5wkfeU7iYyeVXq+z1amBLcdhBiNsYI+eN7VtVP2eYftFMY2qWicaVQHiYw3wg6e4axIzc6eBNl0ns/7P6RS0ulUdTAY0u1jrtMSxwFg6T8TRhF1y+liXPi4l2e85d3cFyxymWd1fE/lXhDVH1x5+iHVFsD9UVrwJBU3EkWFhEkDu53LoGa+xuEeg6JlTqUrXTUNHJhrZJJ5+aoE54JJvzvChTuedyMXtEw1xjPWgHgNWY7VL7Qz9h2/rA/7brB12nCoejdFbqgMAOq6fiJe/WtkAbLEYyG887Vv6XDuiNHcNYQ50AnECtUHp4Lk/tJFibb7rhhzv3Vrj6eIOy3PBAbpAFiO6cfTBC+0SDvTNO/DPFXJ9ys1W3luA2eOXmqzSLk5Wjipe8xvBiyDTdi2BBBmMZtc7bDwWkG03XAwWxTpE6BUcB1RXIJ/xFujkW4ArCpNMiTbFdZomjVH9G1RTY55OlAwxpcbU6WTQTCnqXWvZjnHg7owEqRaDaRGJ5wnFWK/RGkW+5rTN/u3giIyi3btQBoNVpvTqNcfwlpBPYccRfenj7srwM+8phRBzHOHarVTovShb3FZt8XUnADbJIgDbNhCrUzj4J39qyu9qlRcO1RrFSpttv8AW/MKgL7wbW+PySStu8EkcHkStU6jmnGR/M3NUn1Jiewq3UEid7T3kD5HtVB+PPO1OPZNJ5sOLvJvzXReyekFuj6dBIJptgg6pBa2u6QcZhpw2HfHOusBN5wF43n0Wh0XVGpXxaS2LNkXZVZeZItUcJE2OWK2eO8dCdwn6bUI+N38RNu+2aC+o4i5djtPaqwJkxB4H0xUxUnniq0B21nC2s4A7ziB8h5JveE4md/zKhQEuAPna4IxyxRm09u9BbvQHs99pGsajWjW1RLS4kxOGsLRvyK6wdCvo06LeqaYp13PawAioQHlmrjM6rTIxAC5v2L0h3vG0mt1pfrdnUBxtkPquv8AbvTX06dF9Ilj2PhrgZI6rhaZGBcCDaLYLzdTLL5/FWuHl769Sfic3KGnVHCGwFD7W8AjWcREETzGa3tJ001/eVqjGGowtuA4awcKrnyBLZDWF02hrX45Y1YzrGACTMAQBjgMBwsBlAXolTpXJA81boaPLRLXukwSwSWACZ1Y60iSAS34Dc3ii0yOyPIIgAJaBjIAkkTcDVw2psZ3Ok6CR0TQa+Z94/4c/vahGrInrZW/EFyNWmQAYAvZpOsdUybzgcMhIOC7zpLSmt6MoEDWbLmGIkgPdTc5puJgEg3Ga4F4LHhjtk2FnA31mkwS05Lh0t8+1UIUs+sNv596enqkzB7Z+cKwagwvdQojrNDg7VJGtHxRN437F22Fnoqix1em1wmXRBviOqDbb4Ba1ToE1hSdrNYXF0uA3vIEA3s3btVAdIDRw77OwCpUBY57ocWAQSGAzquIc3WMkGIEXC6j2WfraJTzI1gD/qcM+0Lj1bcfqhjktP6Aq0TIc17P2haOLTMccN6MNLr06QDar2tBwpuLAZ/ES0jWdMC98MhYfSXSbm1XtJJE3AJ57lSdWsAGhwJsTjfjzZXJbPqbiLLukKx6xr1p2mq8k+KhT0urIPvaut+1ruJGOBme4qgHEWI7Fbp1MCOcfTnFNxkbbe6C6QqupaaKlSo8DRahhz3PAmBIDjY37lzTRDezatnoADV0qbH3D/5CfRYznQBwRjjJbo7DJJ1ZzsfEItFogRb87oLXWvtJjuj1RKBMRiFdES98d6dNO8J1PCuRKjYAtJDm9tx6ws0C8bVo6QcsRaeEhZzzA3nE+nPorxRQqzpO7Ac+PatPQqLnaLWLQ46r6ZdGQIqAk7pjvWWR4LpvZls6H0ln1KJ4Q6oezYt1Lqft+RI5erTvAUy7t7YPePWUiOseP5KXiqGk2s3kYY/P6K2y4G3MZwM99lVpE3jLDh2pN6xHhnz9EF3XsOxlNlXSC4SBqAYEAar3Xy/Dwgqf/aFpxJYywjWEcNQgz/qPeuQ+0PNPUB6hJ1wMzbtiBhhZXvaDSmEUoDtY02ue5xMy7ESZJwO7Zay4fC/5Jad8KJdDCZAcH03NsD8PvDgRe+rbA5zZEhrgS2BP4TYZ/CTYiAMSDJi8SSUdNDaJZqMJJxLQZBDxrTE6zZMEm2sIAh00nPyyXURD3BaSDxFxtIxFsQrdENaBqFxeYuJaGzjFgdbKcBBxsRVdeTsEeUlFYe+B6z5rU6dl0iD/AN1aM0bamWyq+y5pwDOqAC0nWg5G0kHInDZYWK6rpJ4HRWimc6me2rUdzxXEVqlztnAbrd2BXLpefaquONMXIqDta42B3D/D4ncgGtqg6gg26x6xEapMZN6zTBiYMTtiKZzz9efBINI4ZrrpKJB1W8T5Bdh7JaX+jFkts+L5B8jhAJb/ABrmwKbqIOs7XBI1bTrGCSer/Zx1bX1hsVujp7Bo1ZhoMc8BoDyTcF1MXBm8t1pBGAECFz6k+U1/0wP2o0ItrzHxgXiJI6p8NU/6ljPYT6qzW0yo9rGucXBnwg5Axae7EnBMGHNVjuTVZEEj4gD4wnbTaYg9mHgnLDuQzSkT6JbTS6NbArFutrNpkHgWvk60YQMcBKy6tZhiGOG0647bamzetTowB9KtJILWPBO3qPgHbiViOpYjxHPMLY96Km0ibZbbqzNgLDhCEKUY5+kH6JMJK1MF62weKdD1uZ+qSFIVn9buVWs26LTBJLkF2KuIpavfz9Ft9BNnRdOsJAoxOWqNJcY3w0xv3LCmZvHELZ6BeRQ0oDEgHLBtHTJ7JLRO8LZdhGNN5TtwUZxM9nPN0qL+tu7slTDNMCe9TY644bFGoRzuTUWoZYebdqsdLmTTv/d0zfe0GfEqI0UBo136pIlrYLnEGMhYC9pInxVzpEGpTEEltNrGEGzmnUY2XDY7VyJAzgkTG+YzMpgWAmc93Zjkp6Th9VXadQ7j3g+ot4o7amsFRSc609+WWxQpVBn+HE/RQY6xnI/l6o32aW3DhOYtM3G68IbbqOm5PRWiXEk1Bu+N4XM0KBcQZETkMe2fRdD0hLuitCOt/wATEz+N87Fn6No74EU37hq+NvSclGHEvusCKMEjLjtScO4KRbqkgyDsM278EOoY7EqDcCT9ZRWNOrVH+Fp7qlOPPxURVGMIz2ANeHVGscWNIGqXEA1KRaTqiLy20z1uxYK1OngpOakWuESAQ67SDLSMDBxxyNxmApEwswINyN3zTPHapObiVB7liv8ARjiKWkauwB2dvd13ebB4rNoVBBgeavdF1YpaVsLRtt91pQmf9XOWK2rF5gmI7clpOaLey3KUIbKjTe2OHfhlGHf3EnkpsMPG4p1GQkgrRpjVMDLyaFlPbc8VqOwM7B5QVm6R28Y2Zb8FWCcgHnGc1uez2jF2jaaWkDUawuJEwyKsgXnZh6BYMA4nnD1XV+xNBzqGnsYHEupAQBJNqmAgzdwsNi3Vusd+vyMe7mK7Y34ZKDAJ3rU0roXSJg0K+Ege5eO6QgnoTSMPc1eHu3zAInFuHW8VW4Fcm9t8+KsdEU9etSZ+29jT2ua3sxVih0HWfqEUqkOFnFhDY265EAb5gKgxxY6QYgyHDaMD3hG5ezNCnpMVnuPV1i6Mw28tBsTq2DbXAM3iCfTdKs7CS3UDQQ6RrtqSXRAwEDGwO1V+k6OuDWpiabjLhnScTJY4ZNmdU5tjMECq1kjORgfMeaNS8shUYX7BGF792BVqiwnHdh5KLAZbDS4kwAASScoAx7Nq1qrvs4J/v8AB/c7XOP8AxdjR8NyYcAFqYoV/uHwINWOsYaRTI/CJB+8EXcMMBcEq30b06WQajTUGD9apV1nAm4kPiIyiDeQZWM8yRuGHZz3LW6F6NfVuKdRzNrYbJGWu7qt43RlrXLOy6XoUqVBgayWsOvTbg2Hhz2mBgQXYDOMhC4irVc+7tWSSbNaJ24CT2ruul2tdTp02t94Q1oaxlZmt1YHWcNYEi3w43NsDwvTFKpSEup1GCRcieILhbtG7auPRveHI9PSPwm7cBOLf3T/twMZG4VcgFwJEjEZQbgjcQQeBCzWl3WfYY4zeMY8O5F0St7yATDx8DiQNYSeqSbNM3BwxByjv8RtYaJBthIxW70T01SZ7wvj7wh7xqydY/G3rMINNxJIE21iCIgrnqlNzHFjgWuFi0yDfCxvvneFMMLntYASYiB8vHsU54TKapmVl3FlruobQBUBA2azXhw/6GdwUcSlpDgNVgcDqyXOGBdu2tAEA53OYQaj9WC6wMwTYEiJg5xIw2hbTJV2yIVcjnu9Ed9VsYiOKr1nM/baO0JjVodEsb9n0wnYwbcWaQNozI71hhnPZZdN7Oj9E6RcCDDaNwQYlz88jbxuubcYMxELY3m/3w18B0cTNrz81cY6cUOBfPbIspM452VUQbUCSHO889iSnSxS+ZOwRdUdI8J8fmrBkA2jbxm/yQ9JdJ7iVURVYtstLojpSpQB907ULiCXN+K0gNJn4c42wVmVL9ycsjA43TZLNURs6T7U6U6zq7nRgCAeGIO1VWdN1p+IbfgZxx1d5WYAiEeXPoj44ztG3XZ+y3StasNJp1Huc1ui13NZlIAwAi8F2O0rk2OJnd9dq3/YmmHO0kEAj3DpEAz1mCIO8jBc1SqeU9ynHGS3R2t+8LYLJDhcEWOwwRfaFYpdIPuS2kd5ptnvAEneqWucue/FEYTs7oVWCL7ekKoDtRxa0/EGAMdF5EtAL23OMoRgttbtnKIwFghUze3NiiVRaRhiRGB28JQVGo3cQrx6YraobryGgBshtgMAJHMqppDpgXx9ITtYTleybJe7Rr6TpFWjTo1WEBz2Ag6oMax69oIuWT2qpX6f0ysxwqVnlmbAGtDmzf4QJG5aftAB9j0IEfhA8HWWA2pMZeGEowk1vTZXZveGBr27cbRtUXPJ+GwOU2G+6g8yR3bQnY3LLkKgu0NNqNaWa7tTAN1g5ozPVJgdgUjpDnNILrHEawuBtaLb4OwKlqxfLnntRHVJiT9cSed6NEemPoup6H6Sq0Oj3vpmCNK1Z3GnTJXK06gIkLQq6SBoWpNzpBMHcxmt6Ll1MPlqX7qxuhne0+kueXFwnDMeE2Tt9rNKa4OBZInI2mxxcsemcUimYY9tNutjpL2u0iqx1OqKbmuEGGap3EEGZBg7LQufdMbVOs6OKEXWH5qscJjOILRNbdbn6JNM3POag2cOSiAQI55wVUQWd6SFJ39ydTpWz1xGsDczjM57Rb80F+PERwxViq6NaNru4koGeMbee1VEqdQdZO4kkcPmnrWMYqDXC1laRJvjw3XTznuQwbnPnzUzXthzzCGdN/wBn9T73SDh9wf6lKVyzHbR+HxhdJ7DVwK9Wc6UDj7yjlszXNsbYcP8AaVM70+EqVY587lbbU2Y2sfCNwWcAptqeO4b1VidrrXH1srVIyRvseBxWYKl5V3RHXGd/EFFitgPec4Mfkia5jZaJvdRLgQAMbcbYlT1iG4z2ZchZnQ+1H6joeqbhje5wME7PyXImpfC+zjw3Lsum2j7Fox2sabZ2d9FzLKLbmFHTvF9tYDSZe8bM0Yu2DPmyfV8cIOCbUAxt5+dlbaBqV7xuP07PmiVHziAbfJDL4tAxSNUxFgOCzJ0zGHnK06lL9DBgf25vndgw3HVvvAWSHcFr64+xD9r34nCY1HxeMLKcvCozHPAi4Cm6sANqARsTDEGPD6qtBF1UTnv55wSc+QOZKT6f5ooAgCTz2JSJSbaVKFJuA3JKKuG1d470kveHf4J0Eqokv4mO2Shh3WCeqTfs/lA+SHIkHhz4qomgVDfk83UABaPnCkX5HehH1yz3x2K0iW27/H6+CFvUEgFg6L2OOrXqThqAn/1aHf8AVYFFxjdHoug9jf1hwm5YB/8ANQ9FzujzFtg9FM70ipgJOGSi0Kc5KgdyPo2cclVmhWNHytx57lqVgqQbAkkCcJzIx81NrgAOrJMxJsN8Z96G5peTrOk4Thh2QAoU6XpymHaHo41gYbTwItZ1rcfJcudYZroOnAWaPo/7jN0WdbesIVQfiFts3+RUdPs1CL9xTEE5WRTVYM3fwj/9KXv25NJ4mPAD1XRlZzOKJSoF02sMScAN5NgiO0h5wJA2CwHcg1Kpd8TiYvcm3esEnUBtb/EPmr9VkaI3Efegxt6rwsp8LTdWI0ZkGBrDLH+0Ixxw8FN8KjPa3epO1tsqdHSY/CCcJwvtgWUDpORAjPCfJUlDV5CmxqeoRFpGGPITNdCzCpwhgp9ZSoSN6SHJSWK0GSHcJHYAfRUqg2dvcJVym+zjOXzHy71QqnBMTVaufHnnihTAB7lbrPsBiMe3Ax9FVLd2CtFM1FfKE29r9yKXbQszb9kTNcz+yP6tFYdDADaPRavs7VIrS3Y3+rS+Sy9HOHYjzSjUEGyi5yI8FQeqBMcrFF21VmBGpu3IZafU+EScT32TOfeRkg1nXEbI77+vgpNxNuefNGlR0fT+kRo1Frrnq3FrQSPO/asIm2HYVs9LX0elLYgU4O0GmOtOGAb3lYlUw2OELnhNRVSDZAOfzTPnBPTt4FMcLnFUyTXQDI55lRqR8kzR4+mCnVFhgsys4rTr1f0WmAJGsBOQP35jfMzI2FZjaa1tIA+x08J9423/ALi/dHeNy1DIhR1bojWi/BTaw4pYylKTxtxUNaywFBThDBRJQSlMlrDkj5JLFOg+G/6QfFwQicNn0Cm3G/7IHi5MQIbnI8olKVaocvHYoMGNuYPyRK48vkoXVBKnYdqkFJlwoVHXQy90KPvDGwf1KfyWYJgcFr+zoBqxt1R/101Q1er2BEvJs4B71Cpjj3j6o5ace9CcMFSTNOMQeckekZhQbTFwUXI9yzIuN/LnbChcEx2qbjgoF4M255CxdT01bRtFjV61NpdFzsafA+K5+vSm63ulb6Lox639k1u4EF0wc7Rt+WDOPPOK54dlVGk7Lx3fNFphsY9nkgsdPBTY7nvVWNBWkRHih6Q4JOfjzxQXk4ZI0dhaxWpXfOhs/wAweVY+qy43rTeP0QD/AJov/peE0RQ1N6M0W2YIWoBzzsUg5LFWdMIbCndcKNMLCjNSlRBTyglrHakpa/FJYmb8Tf3fVyZv4eCSSyTVMOdqDmecykkmCiNwQjh3+adJLVrezv8Aafw/zsVFuHZ6JJKfNPhA4Hio00ySoJsxCVX4e9JJDIHJM7LifJqSSY1dT0h+o0f3v/rauaZg7gPMJJLn0/PtV7lRxRKOSSSutDVee5RrJJLMCtR/6m3/ADh/LWTJLUKx58UNufakkghD4VKnj2JJJCY58UnJJIKKSSSx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20" name="Picture 8" descr="http://images.metmuseum.org/CRDImages/gr/web-large/DP146614.jpg"/>
          <p:cNvPicPr>
            <a:picLocks noChangeAspect="1" noChangeArrowheads="1"/>
          </p:cNvPicPr>
          <p:nvPr/>
        </p:nvPicPr>
        <p:blipFill>
          <a:blip r:embed="rId2" cstate="print"/>
          <a:srcRect/>
          <a:stretch>
            <a:fillRect/>
          </a:stretch>
        </p:blipFill>
        <p:spPr bwMode="auto">
          <a:xfrm>
            <a:off x="1828800" y="685800"/>
            <a:ext cx="5715000" cy="5715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accla.org/images/ramage12.jpg"/>
          <p:cNvPicPr>
            <a:picLocks noChangeAspect="1" noChangeArrowheads="1"/>
          </p:cNvPicPr>
          <p:nvPr/>
        </p:nvPicPr>
        <p:blipFill>
          <a:blip r:embed="rId2" cstate="print"/>
          <a:srcRect/>
          <a:stretch>
            <a:fillRect/>
          </a:stretch>
        </p:blipFill>
        <p:spPr bwMode="auto">
          <a:xfrm>
            <a:off x="2057400" y="228600"/>
            <a:ext cx="5105400" cy="645012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0.tqn.com/d/arthistory/1/0/8/U/stabiano_04.jpg"/>
          <p:cNvPicPr>
            <a:picLocks noChangeAspect="1" noChangeArrowheads="1"/>
          </p:cNvPicPr>
          <p:nvPr/>
        </p:nvPicPr>
        <p:blipFill>
          <a:blip r:embed="rId2" cstate="print"/>
          <a:srcRect/>
          <a:stretch>
            <a:fillRect/>
          </a:stretch>
        </p:blipFill>
        <p:spPr bwMode="auto">
          <a:xfrm>
            <a:off x="609600" y="164780"/>
            <a:ext cx="8001000" cy="654082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458200" cy="4191276"/>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 Characterized </a:t>
            </a:r>
            <a:r>
              <a:rPr lang="en-US" sz="2000" dirty="0">
                <a:latin typeface="Georgia" pitchFamily="18" charset="0"/>
              </a:rPr>
              <a:t>as a baroque reaction to the Third Style's mannerism, the </a:t>
            </a:r>
            <a:r>
              <a:rPr lang="en-US" sz="2000" b="1" dirty="0">
                <a:latin typeface="Georgia" pitchFamily="18" charset="0"/>
              </a:rPr>
              <a:t>Fourth Style </a:t>
            </a:r>
            <a:r>
              <a:rPr lang="en-US" sz="2000" dirty="0">
                <a:latin typeface="Georgia" pitchFamily="18" charset="0"/>
              </a:rPr>
              <a:t>in Roman wall painting </a:t>
            </a:r>
            <a:r>
              <a:rPr lang="en-US" sz="2000" dirty="0" smtClean="0">
                <a:latin typeface="Georgia" pitchFamily="18" charset="0"/>
              </a:rPr>
              <a:t>(20–79</a:t>
            </a:r>
            <a:r>
              <a:rPr lang="en-US" sz="2000" dirty="0">
                <a:latin typeface="Georgia" pitchFamily="18" charset="0"/>
              </a:rPr>
              <a:t>) is generally less disciplined than its predecessor.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It </a:t>
            </a:r>
            <a:r>
              <a:rPr lang="en-US" sz="2000" dirty="0">
                <a:latin typeface="Georgia" pitchFamily="18" charset="0"/>
              </a:rPr>
              <a:t>revives large-scale narrative painting and panoramic vistas, while retaining the architectural details of the Third Style. </a:t>
            </a:r>
            <a:endParaRPr lang="en-US" sz="2000" dirty="0" smtClean="0">
              <a:latin typeface="Georgia" pitchFamily="18" charset="0"/>
            </a:endParaRP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In </a:t>
            </a:r>
            <a:r>
              <a:rPr lang="en-US" sz="2000" dirty="0">
                <a:latin typeface="Georgia" pitchFamily="18" charset="0"/>
              </a:rPr>
              <a:t>the </a:t>
            </a:r>
            <a:r>
              <a:rPr lang="en-US" sz="2000" dirty="0">
                <a:latin typeface="Georgia" pitchFamily="18" charset="0"/>
                <a:hlinkClick r:id="rId2"/>
              </a:rPr>
              <a:t>Julio-</a:t>
            </a:r>
            <a:r>
              <a:rPr lang="en-US" sz="2000" dirty="0" err="1">
                <a:latin typeface="Georgia" pitchFamily="18" charset="0"/>
                <a:hlinkClick r:id="rId2"/>
              </a:rPr>
              <a:t>Claudian</a:t>
            </a:r>
            <a:r>
              <a:rPr lang="en-US" sz="2000" dirty="0">
                <a:latin typeface="Georgia" pitchFamily="18" charset="0"/>
                <a:hlinkClick r:id="rId2"/>
              </a:rPr>
              <a:t> phase</a:t>
            </a:r>
            <a:r>
              <a:rPr lang="en-US" sz="2000" dirty="0">
                <a:latin typeface="Georgia" pitchFamily="18" charset="0"/>
              </a:rPr>
              <a:t> </a:t>
            </a:r>
            <a:r>
              <a:rPr lang="en-US" sz="2000" dirty="0" smtClean="0">
                <a:latin typeface="Georgia" pitchFamily="18" charset="0"/>
              </a:rPr>
              <a:t>(20–54</a:t>
            </a:r>
            <a:r>
              <a:rPr lang="en-US" sz="2000" dirty="0">
                <a:latin typeface="Georgia" pitchFamily="18" charset="0"/>
              </a:rPr>
              <a:t>), a </a:t>
            </a:r>
            <a:r>
              <a:rPr lang="en-US" sz="2000" dirty="0" smtClean="0">
                <a:latin typeface="Georgia" pitchFamily="18" charset="0"/>
              </a:rPr>
              <a:t>textile like </a:t>
            </a:r>
            <a:r>
              <a:rPr lang="en-US" sz="2000" dirty="0">
                <a:latin typeface="Georgia" pitchFamily="18" charset="0"/>
              </a:rPr>
              <a:t>quality dominates and tendrils seem to connect all the elements on the wall</a:t>
            </a:r>
            <a:r>
              <a:rPr lang="en-US" sz="2000" dirty="0" smtClean="0">
                <a:latin typeface="Georgia" pitchFamily="18" charset="0"/>
              </a:rPr>
              <a:t>.</a:t>
            </a:r>
          </a:p>
          <a:p>
            <a:pPr>
              <a:lnSpc>
                <a:spcPct val="150000"/>
              </a:lnSpc>
              <a:buFont typeface="Arial" pitchFamily="34" charset="0"/>
              <a:buChar char="•"/>
            </a:pPr>
            <a:r>
              <a:rPr lang="en-US" sz="2000" dirty="0" smtClean="0">
                <a:latin typeface="Georgia" pitchFamily="18" charset="0"/>
              </a:rPr>
              <a:t> </a:t>
            </a:r>
            <a:r>
              <a:rPr lang="en-US" sz="2000" dirty="0">
                <a:latin typeface="Georgia" pitchFamily="18" charset="0"/>
              </a:rPr>
              <a:t>The colors warm up once again, and they are used to advantage in the depiction of scenes drawn from mythology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factbook.org/wikipedia/en/media/2/24/puh213r1.jpg"/>
          <p:cNvPicPr>
            <a:picLocks noChangeAspect="1" noChangeArrowheads="1"/>
          </p:cNvPicPr>
          <p:nvPr/>
        </p:nvPicPr>
        <p:blipFill>
          <a:blip r:embed="rId2" cstate="print"/>
          <a:srcRect/>
          <a:stretch>
            <a:fillRect/>
          </a:stretch>
        </p:blipFill>
        <p:spPr bwMode="auto">
          <a:xfrm>
            <a:off x="1676400" y="381000"/>
            <a:ext cx="5715000" cy="614240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age result for images of the fourth style of roman painting"/>
          <p:cNvPicPr>
            <a:picLocks noChangeAspect="1" noChangeArrowheads="1"/>
          </p:cNvPicPr>
          <p:nvPr/>
        </p:nvPicPr>
        <p:blipFill>
          <a:blip r:embed="rId2" cstate="print"/>
          <a:srcRect/>
          <a:stretch>
            <a:fillRect/>
          </a:stretch>
        </p:blipFill>
        <p:spPr bwMode="auto">
          <a:xfrm>
            <a:off x="1676400" y="150973"/>
            <a:ext cx="5943600" cy="655462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Roman Empire Map At Its Height, Over Time - Istanbul Clues"/>
          <p:cNvPicPr>
            <a:picLocks noChangeAspect="1" noChangeArrowheads="1"/>
          </p:cNvPicPr>
          <p:nvPr/>
        </p:nvPicPr>
        <p:blipFill>
          <a:blip r:embed="rId2" cstate="print"/>
          <a:srcRect/>
          <a:stretch>
            <a:fillRect/>
          </a:stretch>
        </p:blipFill>
        <p:spPr bwMode="auto">
          <a:xfrm>
            <a:off x="533400" y="304800"/>
            <a:ext cx="8331200" cy="62484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s3.amazonaws.com/classconnection/605/flashcards/366605/jpg/rome-0541317178304100-14A4B064FAD6C4FEC52.jpg"/>
          <p:cNvPicPr>
            <a:picLocks noChangeAspect="1" noChangeArrowheads="1"/>
          </p:cNvPicPr>
          <p:nvPr/>
        </p:nvPicPr>
        <p:blipFill>
          <a:blip r:embed="rId2" cstate="print"/>
          <a:srcRect/>
          <a:stretch>
            <a:fillRect/>
          </a:stretch>
        </p:blipFill>
        <p:spPr bwMode="auto">
          <a:xfrm>
            <a:off x="457200" y="838200"/>
            <a:ext cx="8251546" cy="54864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lessingimages.com/w1/100403/10040355.jpg"/>
          <p:cNvPicPr>
            <a:picLocks noChangeAspect="1" noChangeArrowheads="1"/>
          </p:cNvPicPr>
          <p:nvPr/>
        </p:nvPicPr>
        <p:blipFill>
          <a:blip r:embed="rId2" cstate="print"/>
          <a:srcRect/>
          <a:stretch>
            <a:fillRect/>
          </a:stretch>
        </p:blipFill>
        <p:spPr bwMode="auto">
          <a:xfrm>
            <a:off x="1676400" y="381000"/>
            <a:ext cx="5867400" cy="598133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encrypted-tbn0.gstatic.com/images?q=tbn:ANd9GcTCA5YxBqbWLfbM7w_FDgVCDtEdytctqFdr7m-opXAj5X9CnsAR"/>
          <p:cNvPicPr>
            <a:picLocks noChangeAspect="1" noChangeArrowheads="1"/>
          </p:cNvPicPr>
          <p:nvPr/>
        </p:nvPicPr>
        <p:blipFill>
          <a:blip r:embed="rId2" cstate="print"/>
          <a:srcRect/>
          <a:stretch>
            <a:fillRect/>
          </a:stretch>
        </p:blipFill>
        <p:spPr bwMode="auto">
          <a:xfrm>
            <a:off x="1600200" y="304800"/>
            <a:ext cx="6019800" cy="626606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image.slidesharecdn.com/ancientrome-110907100342-phpapp01/95/ancient-rome-31-728.jpg?cb=1320609165"/>
          <p:cNvPicPr>
            <a:picLocks noChangeAspect="1" noChangeArrowheads="1"/>
          </p:cNvPicPr>
          <p:nvPr/>
        </p:nvPicPr>
        <p:blipFill>
          <a:blip r:embed="rId2" cstate="print"/>
          <a:srcRect l="49451" t="24908"/>
          <a:stretch>
            <a:fillRect/>
          </a:stretch>
        </p:blipFill>
        <p:spPr bwMode="auto">
          <a:xfrm>
            <a:off x="1828800" y="228600"/>
            <a:ext cx="5638800" cy="628236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images.library.wisc.edu/ArtHistory/S/4/t/157596t.jpg"/>
          <p:cNvPicPr>
            <a:picLocks noChangeAspect="1" noChangeArrowheads="1"/>
          </p:cNvPicPr>
          <p:nvPr/>
        </p:nvPicPr>
        <p:blipFill>
          <a:blip r:embed="rId2" cstate="print"/>
          <a:srcRect/>
          <a:stretch>
            <a:fillRect/>
          </a:stretch>
        </p:blipFill>
        <p:spPr bwMode="auto">
          <a:xfrm>
            <a:off x="762000" y="761995"/>
            <a:ext cx="7620000" cy="548640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lh3.googleusercontent.com/-Kq5ZphAcPe0/TvyhC0sz8vI/AAAAAAAAZ1Y/QrSn9wrmpb4/s1600/00%25252000%2525201f.JPG"/>
          <p:cNvPicPr>
            <a:picLocks noChangeAspect="1" noChangeArrowheads="1"/>
          </p:cNvPicPr>
          <p:nvPr/>
        </p:nvPicPr>
        <p:blipFill>
          <a:blip r:embed="rId2" cstate="print"/>
          <a:srcRect/>
          <a:stretch>
            <a:fillRect/>
          </a:stretch>
        </p:blipFill>
        <p:spPr bwMode="auto">
          <a:xfrm>
            <a:off x="1676400" y="110226"/>
            <a:ext cx="5791200" cy="667157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h5.ggpht.com/_TQGwJR7tPsk/S9GrOOsDLBI/AAAAAAAAI_8/mmNyx4ijGCc/House%20of%20the%20Dioscuri%20-%20fresco%20from%20the%20tablinum.JPG"/>
          <p:cNvPicPr>
            <a:picLocks noChangeAspect="1" noChangeArrowheads="1"/>
          </p:cNvPicPr>
          <p:nvPr/>
        </p:nvPicPr>
        <p:blipFill>
          <a:blip r:embed="rId2" cstate="print"/>
          <a:srcRect/>
          <a:stretch>
            <a:fillRect/>
          </a:stretch>
        </p:blipFill>
        <p:spPr bwMode="auto">
          <a:xfrm>
            <a:off x="533400" y="1143000"/>
            <a:ext cx="8077200" cy="4828761"/>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73841" y="172674"/>
            <a:ext cx="6750959" cy="645672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4.bp.blogspot.com/_6Uv0hdO7fYo/SdTJA78OPQI/AAAAAAAAAGA/rnqjL5TcvEg/s1600/blog--4th+style.jpg"/>
          <p:cNvPicPr>
            <a:picLocks noChangeAspect="1" noChangeArrowheads="1"/>
          </p:cNvPicPr>
          <p:nvPr/>
        </p:nvPicPr>
        <p:blipFill>
          <a:blip r:embed="rId2" cstate="print"/>
          <a:srcRect/>
          <a:stretch>
            <a:fillRect/>
          </a:stretch>
        </p:blipFill>
        <p:spPr bwMode="auto">
          <a:xfrm>
            <a:off x="304800" y="609600"/>
            <a:ext cx="8534400" cy="568391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228600" y="241548"/>
            <a:ext cx="868680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Roman Architecture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Characteristics of Roman Architecture</a:t>
            </a:r>
          </a:p>
          <a:p>
            <a:pPr marL="0" marR="0" lvl="0" indent="0" algn="l" defTabSz="914400" rtl="0" eaLnBrk="0" fontAlgn="base" latinLnBrk="0" hangingPunct="0">
              <a:lnSpc>
                <a:spcPct val="100000"/>
              </a:lnSpc>
              <a:spcBef>
                <a:spcPct val="0"/>
              </a:spcBef>
              <a:spcAft>
                <a:spcPct val="0"/>
              </a:spcAft>
              <a:buClrTx/>
              <a:buSzTx/>
              <a:tabLst/>
            </a:pPr>
            <a:endParaRPr lang="en-US" sz="2000" b="1" i="1" dirty="0">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US" sz="2000" b="0" i="0" u="none" strike="noStrike" cap="none" normalizeH="0" dirty="0" smtClean="0">
                <a:ln>
                  <a:noFill/>
                </a:ln>
                <a:solidFill>
                  <a:schemeClr val="tx1"/>
                </a:solidFill>
                <a:effectLst/>
                <a:latin typeface="Georgia" pitchFamily="18" charset="0"/>
                <a:ea typeface="Calibri" pitchFamily="34" charset="0"/>
                <a:cs typeface="Arial" pitchFamily="34"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Romans were great constructors and by the invention of concrete, were able to erect public buildings of enormous size like thermae and basilicas,</a:t>
            </a:r>
            <a:r>
              <a:rPr kumimoji="0" lang="en-AU" sz="2000" b="0" i="0" u="none" strike="noStrike" cap="none" normalizeH="0" dirty="0" smtClean="0">
                <a:ln>
                  <a:noFill/>
                </a:ln>
                <a:solidFill>
                  <a:schemeClr val="tx1"/>
                </a:solidFill>
                <a:effectLst/>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(gymnasium and courts)</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Plan</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Plans conveys the impression of vastness and magnificence, the characteristic of powerful and energetic race</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Arch</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The arch and dome were the key notes</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 arch made it possible to span wide openings, vaults and domes. The system of using true arch was followed by Etruscans</a:t>
            </a:r>
            <a:endParaRPr kumimoji="0" lang="en-AU"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keyway.ca/gif/romanemp.gif"/>
          <p:cNvPicPr>
            <a:picLocks noChangeAspect="1" noChangeArrowheads="1"/>
          </p:cNvPicPr>
          <p:nvPr/>
        </p:nvPicPr>
        <p:blipFill>
          <a:blip r:embed="rId2" cstate="print"/>
          <a:srcRect/>
          <a:stretch>
            <a:fillRect/>
          </a:stretch>
        </p:blipFill>
        <p:spPr bwMode="auto">
          <a:xfrm>
            <a:off x="914400" y="609600"/>
            <a:ext cx="7315200" cy="596948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04800" y="457200"/>
            <a:ext cx="8534400"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Walls</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The roman revolutionized by the use of concrete.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 walls were very thick and their outside was covered with bricks, stone, stucco and was decorated with marble, alabaster, from inside attached to the wall.</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Openings</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Colonnades and new system of arcade were both in use interior and exterior as in colosseum, a circular building with rows of seats, round and open, used for public games and shows.</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Door ways</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Doorways were both square and semi- circular headed, became decorative feature of importance in large public buildings as in PANTHEON temple at Rome</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5424"/>
            <a:ext cx="8382000" cy="6093976"/>
          </a:xfrm>
          <a:prstGeom prst="rect">
            <a:avLst/>
          </a:prstGeom>
        </p:spPr>
        <p:txBody>
          <a:bodyPr wrap="square">
            <a:spAutoFit/>
          </a:bodyPr>
          <a:lstStyle/>
          <a:p>
            <a:pPr lvl="0" eaLnBrk="0" fontAlgn="base" hangingPunct="0">
              <a:lnSpc>
                <a:spcPct val="150000"/>
              </a:lnSpc>
              <a:spcBef>
                <a:spcPct val="0"/>
              </a:spcBef>
              <a:spcAft>
                <a:spcPct val="0"/>
              </a:spcAf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Windows</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lvl="0" eaLnBrk="0" fontAlgn="base" hangingPunct="0">
              <a:lnSpc>
                <a:spcPct val="150000"/>
              </a:lnSpc>
              <a:spcBef>
                <a:spcPct val="0"/>
              </a:spcBef>
              <a:spcAft>
                <a:spcPct val="0"/>
              </a:spcAft>
              <a:buFont typeface="Arial" pitchFamily="34" charset="0"/>
              <a:buChar char="•"/>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Windows generally semi- circular headed were frequently divided vertically by two mullion (upright division between window)</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lvl="0" eaLnBrk="0" fontAlgn="base" hangingPunct="0">
              <a:lnSpc>
                <a:spcPct val="150000"/>
              </a:lnSpc>
              <a:spcBef>
                <a:spcPct val="0"/>
              </a:spcBef>
              <a:spcAft>
                <a:spcPct val="0"/>
              </a:spcAft>
            </a:pPr>
            <a:r>
              <a:rPr kumimoji="0" lang="en-AU" sz="2000" b="1" i="1"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Roofs</a:t>
            </a:r>
            <a:endParaRPr kumimoji="0" lang="en-US" sz="2000" b="1" i="1" u="none" strike="noStrike" cap="none" normalizeH="0" baseline="0" dirty="0" smtClean="0">
              <a:ln>
                <a:noFill/>
              </a:ln>
              <a:solidFill>
                <a:schemeClr val="tx1"/>
              </a:solidFill>
              <a:effectLst/>
              <a:latin typeface="Georgia" pitchFamily="18" charset="0"/>
              <a:cs typeface="Arial" pitchFamily="34" charset="0"/>
            </a:endParaRPr>
          </a:p>
          <a:p>
            <a:pPr lvl="0" eaLnBrk="0" fontAlgn="base" hangingPunct="0">
              <a:lnSpc>
                <a:spcPct val="150000"/>
              </a:lnSpc>
              <a:spcBef>
                <a:spcPct val="0"/>
              </a:spcBef>
              <a:spcAft>
                <a:spcPct val="0"/>
              </a:spcAft>
              <a:buFont typeface="Arial" pitchFamily="34" charset="0"/>
              <a:buChar char="•"/>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With vaults and domes great space could be covered without intermediate sport. </a:t>
            </a:r>
          </a:p>
          <a:p>
            <a:pPr lvl="0" eaLnBrk="0" fontAlgn="base" hangingPunct="0">
              <a:lnSpc>
                <a:spcPct val="150000"/>
              </a:lnSpc>
              <a:spcBef>
                <a:spcPct val="0"/>
              </a:spcBef>
              <a:spcAft>
                <a:spcPct val="0"/>
              </a:spcAft>
              <a:buFont typeface="Arial" pitchFamily="34" charset="0"/>
              <a:buChar char="•"/>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Roof covers were of terracotta, tiles of marble or of bronze. </a:t>
            </a:r>
          </a:p>
          <a:p>
            <a:pPr lvl="0" eaLnBrk="0" fontAlgn="base" hangingPunct="0">
              <a:lnSpc>
                <a:spcPct val="150000"/>
              </a:lnSpc>
              <a:spcBef>
                <a:spcPct val="0"/>
              </a:spcBef>
              <a:spcAft>
                <a:spcPct val="0"/>
              </a:spcAft>
              <a:buFont typeface="Arial" pitchFamily="34" charset="0"/>
              <a:buChar char="•"/>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Flat roofs were used in Thermae (public baths).</a:t>
            </a:r>
          </a:p>
          <a:p>
            <a:pPr>
              <a:lnSpc>
                <a:spcPct val="150000"/>
              </a:lnSpc>
            </a:pPr>
            <a:r>
              <a:rPr lang="en-AU" sz="2000" dirty="0">
                <a:latin typeface="Georgia" pitchFamily="18" charset="0"/>
                <a:cs typeface="Times New Roman" pitchFamily="18" charset="0"/>
              </a:rPr>
              <a:t> </a:t>
            </a:r>
            <a:r>
              <a:rPr lang="en-AU" sz="2000" b="1" i="1" dirty="0" smtClean="0">
                <a:latin typeface="Georgia" pitchFamily="18" charset="0"/>
              </a:rPr>
              <a:t>Columns</a:t>
            </a:r>
            <a:endParaRPr lang="en-US" sz="2000" b="1" i="1" dirty="0">
              <a:latin typeface="Georgia" pitchFamily="18" charset="0"/>
            </a:endParaRPr>
          </a:p>
          <a:p>
            <a:pPr>
              <a:lnSpc>
                <a:spcPct val="150000"/>
              </a:lnSpc>
              <a:buFont typeface="Arial" pitchFamily="34" charset="0"/>
              <a:buChar char="•"/>
            </a:pPr>
            <a:r>
              <a:rPr lang="en-AU" sz="2000" dirty="0" smtClean="0">
                <a:latin typeface="Georgia" pitchFamily="18" charset="0"/>
              </a:rPr>
              <a:t> These </a:t>
            </a:r>
            <a:r>
              <a:rPr lang="en-AU" sz="2000" dirty="0">
                <a:latin typeface="Georgia" pitchFamily="18" charset="0"/>
              </a:rPr>
              <a:t>were the chief decorative motive in roman architecture other their structural importance. </a:t>
            </a:r>
            <a:endParaRPr lang="en-AU" sz="2000" dirty="0" smtClean="0">
              <a:latin typeface="Georgia" pitchFamily="18" charset="0"/>
            </a:endParaRPr>
          </a:p>
          <a:p>
            <a:pPr>
              <a:lnSpc>
                <a:spcPct val="150000"/>
              </a:lnSpc>
              <a:buFont typeface="Arial" pitchFamily="34" charset="0"/>
              <a:buChar char="•"/>
            </a:pPr>
            <a:r>
              <a:rPr lang="en-AU" sz="2000" dirty="0">
                <a:latin typeface="Georgia" pitchFamily="18" charset="0"/>
              </a:rPr>
              <a:t> </a:t>
            </a:r>
            <a:r>
              <a:rPr lang="en-AU" sz="2000" dirty="0" smtClean="0">
                <a:latin typeface="Georgia" pitchFamily="18" charset="0"/>
              </a:rPr>
              <a:t>They </a:t>
            </a:r>
            <a:r>
              <a:rPr lang="en-AU" sz="2000" dirty="0">
                <a:latin typeface="Georgia" pitchFamily="18" charset="0"/>
              </a:rPr>
              <a:t>add pedestals to give height to the columns.</a:t>
            </a:r>
            <a:endParaRPr lang="en-US" sz="2000" dirty="0">
              <a:latin typeface="Georgia" pitchFamily="18" charset="0"/>
            </a:endParaRPr>
          </a:p>
          <a:p>
            <a:pPr lvl="0" eaLnBrk="0" fontAlgn="base" hangingPunct="0">
              <a:lnSpc>
                <a:spcPct val="150000"/>
              </a:lnSpc>
              <a:spcBef>
                <a:spcPct val="0"/>
              </a:spcBef>
              <a:spcAft>
                <a:spcPct val="0"/>
              </a:spcAft>
              <a:buFont typeface="Arial" pitchFamily="34" charset="0"/>
              <a:buChar char="•"/>
            </a:pPr>
            <a:endParaRPr kumimoji="0" lang="en-AU"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596"/>
            <a:ext cx="8382000" cy="4708981"/>
          </a:xfrm>
          <a:prstGeom prst="rect">
            <a:avLst/>
          </a:prstGeom>
        </p:spPr>
        <p:txBody>
          <a:bodyPr wrap="square">
            <a:spAutoFit/>
          </a:bodyPr>
          <a:lstStyle/>
          <a:p>
            <a:pPr>
              <a:lnSpc>
                <a:spcPct val="150000"/>
              </a:lnSpc>
            </a:pPr>
            <a:r>
              <a:rPr lang="en-AU" sz="2000" b="1" i="1" dirty="0" smtClean="0">
                <a:latin typeface="Georgia" pitchFamily="18" charset="0"/>
              </a:rPr>
              <a:t>Mouldings</a:t>
            </a:r>
            <a:endParaRPr lang="en-US" sz="2000" b="1" i="1" dirty="0" smtClean="0">
              <a:latin typeface="Georgia" pitchFamily="18" charset="0"/>
            </a:endParaRPr>
          </a:p>
          <a:p>
            <a:pPr>
              <a:lnSpc>
                <a:spcPct val="150000"/>
              </a:lnSpc>
              <a:buFont typeface="Arial" pitchFamily="34" charset="0"/>
              <a:buChar char="•"/>
            </a:pPr>
            <a:r>
              <a:rPr lang="en-AU" sz="2000" dirty="0" smtClean="0">
                <a:latin typeface="Georgia" pitchFamily="18" charset="0"/>
              </a:rPr>
              <a:t>They frequently used mouldings of sculptures on their architecture with refine details.</a:t>
            </a:r>
            <a:endParaRPr lang="en-US" sz="2000" dirty="0" smtClean="0">
              <a:latin typeface="Georgia" pitchFamily="18" charset="0"/>
            </a:endParaRPr>
          </a:p>
          <a:p>
            <a:pPr>
              <a:lnSpc>
                <a:spcPct val="150000"/>
              </a:lnSpc>
            </a:pPr>
            <a:r>
              <a:rPr lang="en-AU" sz="2000" b="1" i="1" dirty="0" smtClean="0">
                <a:latin typeface="Georgia" pitchFamily="18" charset="0"/>
              </a:rPr>
              <a:t>Ornamentation</a:t>
            </a:r>
            <a:endParaRPr lang="en-US" sz="2000" b="1" i="1" dirty="0" smtClean="0">
              <a:latin typeface="Georgia" pitchFamily="18" charset="0"/>
            </a:endParaRPr>
          </a:p>
          <a:p>
            <a:pPr>
              <a:lnSpc>
                <a:spcPct val="150000"/>
              </a:lnSpc>
              <a:buFont typeface="Arial" pitchFamily="34" charset="0"/>
              <a:buChar char="•"/>
            </a:pPr>
            <a:r>
              <a:rPr lang="en-AU" sz="2000" dirty="0" smtClean="0">
                <a:latin typeface="Georgia" pitchFamily="18" charset="0"/>
              </a:rPr>
              <a:t> In spite of Greek architecture Romans were more concerned with ornamentation in their architecture, both in exterior and interior.</a:t>
            </a:r>
            <a:endParaRPr lang="en-US" sz="2000" dirty="0" smtClean="0">
              <a:latin typeface="Georgia" pitchFamily="18" charset="0"/>
            </a:endParaRPr>
          </a:p>
          <a:p>
            <a:pPr>
              <a:lnSpc>
                <a:spcPct val="150000"/>
              </a:lnSpc>
              <a:buFont typeface="Arial" pitchFamily="34" charset="0"/>
              <a:buChar char="•"/>
            </a:pPr>
            <a:r>
              <a:rPr lang="en-AU" sz="2000" dirty="0" smtClean="0">
                <a:latin typeface="Georgia" pitchFamily="18" charset="0"/>
              </a:rPr>
              <a:t> They decorated their buildings with mosaics, frescoes, relief panels applied on walls, vaults, floors.</a:t>
            </a:r>
            <a:endParaRPr lang="en-US" sz="2000" dirty="0" smtClean="0">
              <a:latin typeface="Georgia" pitchFamily="18" charset="0"/>
            </a:endParaRPr>
          </a:p>
          <a:p>
            <a:pPr>
              <a:lnSpc>
                <a:spcPct val="150000"/>
              </a:lnSpc>
              <a:buFont typeface="Arial" pitchFamily="34" charset="0"/>
              <a:buChar char="•"/>
            </a:pPr>
            <a:r>
              <a:rPr lang="en-AU" sz="2000" dirty="0" smtClean="0">
                <a:latin typeface="Georgia" pitchFamily="18" charset="0"/>
              </a:rPr>
              <a:t> The marble cement was very frequently used and applied to cover walls and columns on which paintings could be made</a:t>
            </a:r>
            <a:endParaRPr lang="en-US" sz="2000" dirty="0">
              <a:latin typeface="Georgia"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228600" y="228600"/>
            <a:ext cx="86106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Roman architecture was not so original because it was a combination of Greek and Etruscan.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They adopted the column and beam (trabeated style) from Greek and (Arc late system (arch, vaults, dome) from Etruscans.</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The marble had been a chief material, throughout in Roman architecture.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Various colours of marble and alabaster was used for decoration</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They also used concrete with bricks and stone casing from 1st century A.D. they used prisoners, slaves and some time soldiers for construction.</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dirty="0" smtClean="0">
                <a:ln>
                  <a:noFill/>
                </a:ln>
                <a:solidFill>
                  <a:schemeClr val="tx1"/>
                </a:solidFill>
                <a:effectLst/>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The dome (cupola) was used on the circular structure like PANTHEON temple.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AU" sz="2000" dirty="0">
                <a:latin typeface="Georgia" pitchFamily="18" charset="0"/>
                <a:ea typeface="Calibri" pitchFamily="34" charset="0"/>
                <a:cs typeface="Times New Roman" pitchFamily="18" charset="0"/>
              </a:rPr>
              <a:t> </a:t>
            </a: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Semi domes were used for recesses and niches</a:t>
            </a:r>
            <a:endParaRPr kumimoji="0" lang="en-US"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AU" sz="20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 Rome was the only ancient civilization to develop monumental, secular architecture as well as large scale civil engineering projects, paved roads, bridges, aqua ducts, tunnels, canals and underground drains.</a:t>
            </a:r>
            <a:endParaRPr kumimoji="0" lang="en-AU"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2781531" cy="646331"/>
          </a:xfrm>
          <a:prstGeom prst="rect">
            <a:avLst/>
          </a:prstGeom>
        </p:spPr>
        <p:txBody>
          <a:bodyPr wrap="none">
            <a:spAutoFit/>
          </a:bodyPr>
          <a:lstStyle/>
          <a:p>
            <a:r>
              <a:rPr lang="en-AU" sz="3600" b="1" dirty="0" smtClean="0">
                <a:latin typeface="Georgia" pitchFamily="18" charset="0"/>
              </a:rPr>
              <a:t>Colosseum</a:t>
            </a:r>
            <a:endParaRPr lang="en-US" sz="3600" b="1" dirty="0">
              <a:latin typeface="Georgia" pitchFamily="18" charset="0"/>
            </a:endParaRPr>
          </a:p>
        </p:txBody>
      </p:sp>
      <p:pic>
        <p:nvPicPr>
          <p:cNvPr id="3" name="Picture 2"/>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866900" y="1183870"/>
            <a:ext cx="6896100" cy="529313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ancient.eu/uploads/images/1309.jpg?v=1391175925"/>
          <p:cNvPicPr>
            <a:picLocks noChangeAspect="1" noChangeArrowheads="1"/>
          </p:cNvPicPr>
          <p:nvPr/>
        </p:nvPicPr>
        <p:blipFill>
          <a:blip r:embed="rId2" cstate="print"/>
          <a:srcRect/>
          <a:stretch>
            <a:fillRect/>
          </a:stretch>
        </p:blipFill>
        <p:spPr bwMode="auto">
          <a:xfrm>
            <a:off x="381000" y="1219200"/>
            <a:ext cx="8343900" cy="5562600"/>
          </a:xfrm>
          <a:prstGeom prst="rect">
            <a:avLst/>
          </a:prstGeom>
          <a:noFill/>
        </p:spPr>
      </p:pic>
      <p:sp>
        <p:nvSpPr>
          <p:cNvPr id="3" name="Rectangle 2"/>
          <p:cNvSpPr/>
          <p:nvPr/>
        </p:nvSpPr>
        <p:spPr>
          <a:xfrm>
            <a:off x="381000" y="130314"/>
            <a:ext cx="8382000" cy="1015663"/>
          </a:xfrm>
          <a:prstGeom prst="rect">
            <a:avLst/>
          </a:prstGeom>
        </p:spPr>
        <p:txBody>
          <a:bodyPr wrap="square">
            <a:spAutoFit/>
          </a:bodyPr>
          <a:lstStyle/>
          <a:p>
            <a:pPr algn="ctr"/>
            <a:r>
              <a:rPr lang="en-US" sz="2000" dirty="0">
                <a:latin typeface="Georgia" pitchFamily="18" charset="0"/>
              </a:rPr>
              <a:t>Roman architecture continued the legacy left by the earlier </a:t>
            </a:r>
            <a:r>
              <a:rPr lang="en-US" sz="2000" dirty="0" smtClean="0">
                <a:latin typeface="Georgia" pitchFamily="18" charset="0"/>
              </a:rPr>
              <a:t>architects</a:t>
            </a:r>
          </a:p>
          <a:p>
            <a:pPr algn="ctr"/>
            <a:r>
              <a:rPr lang="en-US" sz="2000" dirty="0" smtClean="0">
                <a:latin typeface="Georgia" pitchFamily="18" charset="0"/>
              </a:rPr>
              <a:t> </a:t>
            </a:r>
            <a:r>
              <a:rPr lang="en-US" sz="2000" dirty="0">
                <a:latin typeface="Georgia" pitchFamily="18" charset="0"/>
              </a:rPr>
              <a:t>of the Greek world, and the Roman respect for this </a:t>
            </a:r>
            <a:r>
              <a:rPr lang="en-US" sz="2000" dirty="0" smtClean="0">
                <a:latin typeface="Georgia" pitchFamily="18" charset="0"/>
              </a:rPr>
              <a:t>tradition </a:t>
            </a:r>
          </a:p>
          <a:p>
            <a:pPr algn="ctr"/>
            <a:r>
              <a:rPr lang="en-US" sz="2000" dirty="0" smtClean="0">
                <a:latin typeface="Georgia" pitchFamily="18" charset="0"/>
              </a:rPr>
              <a:t>is pretty evident</a:t>
            </a:r>
            <a:endParaRPr lang="en-US" sz="2000" dirty="0">
              <a:latin typeface="Georgia"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personal.psu.edu/ajl5263/mainroot_pic.jpg"/>
          <p:cNvPicPr>
            <a:picLocks noChangeAspect="1" noChangeArrowheads="1"/>
          </p:cNvPicPr>
          <p:nvPr/>
        </p:nvPicPr>
        <p:blipFill>
          <a:blip r:embed="rId2" cstate="print"/>
          <a:srcRect/>
          <a:stretch>
            <a:fillRect/>
          </a:stretch>
        </p:blipFill>
        <p:spPr bwMode="auto">
          <a:xfrm>
            <a:off x="1447800" y="1600200"/>
            <a:ext cx="7315200" cy="4829176"/>
          </a:xfrm>
          <a:prstGeom prst="rect">
            <a:avLst/>
          </a:prstGeom>
          <a:noFill/>
        </p:spPr>
      </p:pic>
      <p:sp>
        <p:nvSpPr>
          <p:cNvPr id="3" name="Rectangle 2"/>
          <p:cNvSpPr/>
          <p:nvPr/>
        </p:nvSpPr>
        <p:spPr>
          <a:xfrm>
            <a:off x="457200" y="420469"/>
            <a:ext cx="2717411" cy="646331"/>
          </a:xfrm>
          <a:prstGeom prst="rect">
            <a:avLst/>
          </a:prstGeom>
        </p:spPr>
        <p:txBody>
          <a:bodyPr wrap="none">
            <a:spAutoFit/>
          </a:bodyPr>
          <a:lstStyle/>
          <a:p>
            <a:r>
              <a:rPr lang="en-AU" sz="3600" b="1" dirty="0" smtClean="0">
                <a:latin typeface="Georgia" pitchFamily="18" charset="0"/>
              </a:rPr>
              <a:t>Parthenon</a:t>
            </a:r>
            <a:endParaRPr lang="en-US" sz="3600" b="1" dirty="0">
              <a:latin typeface="Georgia"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oneonta.edu/faculty/farberas/arth/Images/109images/Roman/augustanarch/maisoncarree.jpg"/>
          <p:cNvPicPr>
            <a:picLocks noChangeAspect="1" noChangeArrowheads="1"/>
          </p:cNvPicPr>
          <p:nvPr/>
        </p:nvPicPr>
        <p:blipFill>
          <a:blip r:embed="rId2" cstate="print"/>
          <a:srcRect/>
          <a:stretch>
            <a:fillRect/>
          </a:stretch>
        </p:blipFill>
        <p:spPr bwMode="auto">
          <a:xfrm>
            <a:off x="1000125" y="1507877"/>
            <a:ext cx="7762875" cy="496912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crystalinks.com/ArcTriompheParis.jpg"/>
          <p:cNvPicPr>
            <a:picLocks noChangeAspect="1" noChangeArrowheads="1"/>
          </p:cNvPicPr>
          <p:nvPr/>
        </p:nvPicPr>
        <p:blipFill>
          <a:blip r:embed="rId2" cstate="print"/>
          <a:srcRect/>
          <a:stretch>
            <a:fillRect/>
          </a:stretch>
        </p:blipFill>
        <p:spPr bwMode="auto">
          <a:xfrm>
            <a:off x="3495675" y="838200"/>
            <a:ext cx="5267325" cy="5715000"/>
          </a:xfrm>
          <a:prstGeom prst="rect">
            <a:avLst/>
          </a:prstGeom>
          <a:noFill/>
        </p:spPr>
      </p:pic>
      <p:sp>
        <p:nvSpPr>
          <p:cNvPr id="3" name="Rectangle 2"/>
          <p:cNvSpPr/>
          <p:nvPr/>
        </p:nvSpPr>
        <p:spPr>
          <a:xfrm>
            <a:off x="762000" y="268069"/>
            <a:ext cx="3733800" cy="646331"/>
          </a:xfrm>
          <a:prstGeom prst="rect">
            <a:avLst/>
          </a:prstGeom>
        </p:spPr>
        <p:txBody>
          <a:bodyPr wrap="square">
            <a:spAutoFit/>
          </a:bodyPr>
          <a:lstStyle/>
          <a:p>
            <a:r>
              <a:rPr lang="en-AU" sz="3600" b="1" dirty="0" smtClean="0">
                <a:latin typeface="Georgia" pitchFamily="18" charset="0"/>
              </a:rPr>
              <a:t>Arch</a:t>
            </a:r>
            <a:endParaRPr lang="en-US" sz="3600" b="1" dirty="0">
              <a:latin typeface="Georgia"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ar-hire-centre.co.uk/photos/guides/big_110_rome___constantine_s_archway.jpg"/>
          <p:cNvPicPr>
            <a:picLocks noChangeAspect="1" noChangeArrowheads="1"/>
          </p:cNvPicPr>
          <p:nvPr/>
        </p:nvPicPr>
        <p:blipFill>
          <a:blip r:embed="rId2" cstate="print"/>
          <a:srcRect/>
          <a:stretch>
            <a:fillRect/>
          </a:stretch>
        </p:blipFill>
        <p:spPr bwMode="auto">
          <a:xfrm>
            <a:off x="1143000" y="1400174"/>
            <a:ext cx="7620000" cy="5076826"/>
          </a:xfrm>
          <a:prstGeom prst="rect">
            <a:avLst/>
          </a:prstGeom>
          <a:noFill/>
        </p:spPr>
      </p:pic>
      <p:sp>
        <p:nvSpPr>
          <p:cNvPr id="3" name="Rectangle 2"/>
          <p:cNvSpPr/>
          <p:nvPr/>
        </p:nvSpPr>
        <p:spPr>
          <a:xfrm>
            <a:off x="533400" y="381000"/>
            <a:ext cx="1334020" cy="646331"/>
          </a:xfrm>
          <a:prstGeom prst="rect">
            <a:avLst/>
          </a:prstGeom>
        </p:spPr>
        <p:txBody>
          <a:bodyPr wrap="none">
            <a:spAutoFit/>
          </a:bodyPr>
          <a:lstStyle/>
          <a:p>
            <a:r>
              <a:rPr lang="en-AU" sz="3600" b="1" dirty="0" smtClean="0">
                <a:latin typeface="Georgia" pitchFamily="18" charset="0"/>
              </a:rPr>
              <a:t>Arch</a:t>
            </a:r>
            <a:endParaRPr lang="en-US" sz="3600" b="1" dirty="0">
              <a:latin typeface="Georgia"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82625"/>
            <a:ext cx="6934200" cy="612775"/>
          </a:xfrm>
        </p:spPr>
        <p:txBody>
          <a:bodyPr>
            <a:noAutofit/>
          </a:bodyPr>
          <a:lstStyle/>
          <a:p>
            <a:r>
              <a:rPr lang="en-US" sz="2800" b="1" dirty="0" smtClean="0">
                <a:latin typeface="Georgia" pitchFamily="18" charset="0"/>
              </a:rPr>
              <a:t>Grandeur of the Roman Civilization</a:t>
            </a:r>
            <a:endParaRPr lang="en-US" sz="2800" b="1" dirty="0">
              <a:latin typeface="Georgia" pitchFamily="18" charset="0"/>
            </a:endParaRPr>
          </a:p>
        </p:txBody>
      </p:sp>
      <p:sp>
        <p:nvSpPr>
          <p:cNvPr id="3" name="Subtitle 2"/>
          <p:cNvSpPr>
            <a:spLocks noGrp="1"/>
          </p:cNvSpPr>
          <p:nvPr>
            <p:ph type="subTitle" idx="1"/>
          </p:nvPr>
        </p:nvSpPr>
        <p:spPr>
          <a:xfrm>
            <a:off x="762000" y="1752600"/>
            <a:ext cx="7924800" cy="3962400"/>
          </a:xfrm>
        </p:spPr>
        <p:txBody>
          <a:bodyPr>
            <a:normAutofit/>
          </a:bodyPr>
          <a:lstStyle/>
          <a:p>
            <a:pPr algn="l">
              <a:lnSpc>
                <a:spcPct val="150000"/>
              </a:lnSpc>
            </a:pPr>
            <a:r>
              <a:rPr lang="en-US" sz="2000" dirty="0" smtClean="0">
                <a:solidFill>
                  <a:schemeClr val="tx1"/>
                </a:solidFill>
                <a:latin typeface="Georgia" pitchFamily="18" charset="0"/>
              </a:rPr>
              <a:t>There is a famous phrase that </a:t>
            </a:r>
            <a:r>
              <a:rPr lang="en-US" sz="2000" b="1" dirty="0" smtClean="0">
                <a:solidFill>
                  <a:schemeClr val="tx1"/>
                </a:solidFill>
                <a:latin typeface="Georgia" pitchFamily="18" charset="0"/>
              </a:rPr>
              <a:t>‘Rome was not built in a day’ , meaning; </a:t>
            </a:r>
            <a:r>
              <a:rPr lang="en-US" sz="2000" dirty="0" smtClean="0">
                <a:solidFill>
                  <a:schemeClr val="tx1"/>
                </a:solidFill>
                <a:latin typeface="Georgia" pitchFamily="18" charset="0"/>
              </a:rPr>
              <a:t>Important</a:t>
            </a:r>
            <a:r>
              <a:rPr lang="en-US" sz="2000" dirty="0">
                <a:solidFill>
                  <a:schemeClr val="tx1"/>
                </a:solidFill>
                <a:latin typeface="Georgia" pitchFamily="18" charset="0"/>
              </a:rPr>
              <a:t> work takes time. </a:t>
            </a:r>
            <a:endParaRPr lang="en-US" sz="2000" dirty="0" smtClean="0">
              <a:solidFill>
                <a:schemeClr val="tx1"/>
              </a:solidFill>
              <a:latin typeface="Georgia" pitchFamily="18" charset="0"/>
            </a:endParaRPr>
          </a:p>
          <a:p>
            <a:pPr algn="l">
              <a:lnSpc>
                <a:spcPct val="150000"/>
              </a:lnSpc>
            </a:pPr>
            <a:r>
              <a:rPr lang="en-US" sz="2000" dirty="0" smtClean="0">
                <a:solidFill>
                  <a:schemeClr val="tx1"/>
                </a:solidFill>
                <a:latin typeface="Georgia" pitchFamily="18" charset="0"/>
              </a:rPr>
              <a:t>This</a:t>
            </a:r>
            <a:r>
              <a:rPr lang="en-US" sz="2000" dirty="0">
                <a:solidFill>
                  <a:schemeClr val="tx1"/>
                </a:solidFill>
                <a:latin typeface="Georgia" pitchFamily="18" charset="0"/>
              </a:rPr>
              <a:t> expression functions as an injunction or plea for someone to be patient. For example, </a:t>
            </a:r>
            <a:endParaRPr lang="en-US" sz="2000" dirty="0" smtClean="0">
              <a:solidFill>
                <a:schemeClr val="tx1"/>
              </a:solidFill>
              <a:latin typeface="Georgia" pitchFamily="18" charset="0"/>
            </a:endParaRPr>
          </a:p>
          <a:p>
            <a:pPr algn="l">
              <a:lnSpc>
                <a:spcPct val="150000"/>
              </a:lnSpc>
            </a:pPr>
            <a:r>
              <a:rPr lang="en-US" sz="2000" i="1" dirty="0" smtClean="0">
                <a:solidFill>
                  <a:schemeClr val="tx1"/>
                </a:solidFill>
                <a:latin typeface="Georgia" pitchFamily="18" charset="0"/>
              </a:rPr>
              <a:t>You</a:t>
            </a:r>
            <a:r>
              <a:rPr lang="en-US" sz="2000" i="1" dirty="0">
                <a:solidFill>
                  <a:schemeClr val="tx1"/>
                </a:solidFill>
                <a:latin typeface="Georgia" pitchFamily="18" charset="0"/>
              </a:rPr>
              <a:t> </a:t>
            </a:r>
            <a:r>
              <a:rPr lang="en-US" sz="2000" i="1" dirty="0" smtClean="0">
                <a:solidFill>
                  <a:schemeClr val="tx1"/>
                </a:solidFill>
                <a:latin typeface="Georgia" pitchFamily="18" charset="0"/>
              </a:rPr>
              <a:t>can't expect</a:t>
            </a:r>
            <a:r>
              <a:rPr lang="en-US" sz="2000" i="1" dirty="0">
                <a:solidFill>
                  <a:schemeClr val="tx1"/>
                </a:solidFill>
                <a:latin typeface="Georgia" pitchFamily="18" charset="0"/>
              </a:rPr>
              <a:t> her </a:t>
            </a:r>
            <a:r>
              <a:rPr lang="en-US" sz="2000" i="1" dirty="0" smtClean="0">
                <a:solidFill>
                  <a:schemeClr val="tx1"/>
                </a:solidFill>
                <a:latin typeface="Georgia" pitchFamily="18" charset="0"/>
              </a:rPr>
              <a:t>to finish</a:t>
            </a:r>
            <a:r>
              <a:rPr lang="en-US" sz="2000" i="1" dirty="0">
                <a:solidFill>
                  <a:schemeClr val="tx1"/>
                </a:solidFill>
                <a:latin typeface="Georgia" pitchFamily="18" charset="0"/>
              </a:rPr>
              <a:t> this project in the time allotted; Rome wasn't built in a </a:t>
            </a:r>
            <a:r>
              <a:rPr lang="en-US" sz="2000" i="1" dirty="0" smtClean="0">
                <a:solidFill>
                  <a:schemeClr val="tx1"/>
                </a:solidFill>
                <a:latin typeface="Georgia" pitchFamily="18" charset="0"/>
              </a:rPr>
              <a:t>day</a:t>
            </a:r>
            <a:r>
              <a:rPr lang="en-US" sz="2000" dirty="0" smtClean="0">
                <a:solidFill>
                  <a:schemeClr val="tx1"/>
                </a:solidFill>
                <a:latin typeface="Georgia" pitchFamily="18" charset="0"/>
              </a:rPr>
              <a:t>.</a:t>
            </a:r>
            <a:r>
              <a:rPr lang="en-US" sz="2000" dirty="0">
                <a:solidFill>
                  <a:schemeClr val="tx1"/>
                </a:solidFill>
                <a:latin typeface="Georgia" pitchFamily="18" charset="0"/>
              </a:rPr>
              <a:t> </a:t>
            </a:r>
            <a:endParaRPr lang="en-US" sz="2000" dirty="0" smtClean="0">
              <a:solidFill>
                <a:schemeClr val="tx1"/>
              </a:solidFill>
              <a:latin typeface="Georgia" pitchFamily="18" charset="0"/>
            </a:endParaRPr>
          </a:p>
          <a:p>
            <a:pPr algn="l">
              <a:lnSpc>
                <a:spcPct val="150000"/>
              </a:lnSpc>
            </a:pPr>
            <a:r>
              <a:rPr lang="en-US" sz="2000" dirty="0" smtClean="0">
                <a:solidFill>
                  <a:schemeClr val="tx1"/>
                </a:solidFill>
                <a:latin typeface="Georgia" pitchFamily="18" charset="0"/>
              </a:rPr>
              <a:t>This</a:t>
            </a:r>
            <a:r>
              <a:rPr lang="en-US" sz="2000" dirty="0">
                <a:solidFill>
                  <a:schemeClr val="tx1"/>
                </a:solidFill>
                <a:latin typeface="Georgia" pitchFamily="18" charset="0"/>
              </a:rPr>
              <a:t> phrase was a French proverb in the late 1100s </a:t>
            </a:r>
            <a:r>
              <a:rPr lang="en-US" sz="2000" dirty="0" smtClean="0">
                <a:solidFill>
                  <a:schemeClr val="tx1"/>
                </a:solidFill>
                <a:latin typeface="Georgia" pitchFamily="18" charset="0"/>
              </a:rPr>
              <a:t>but was</a:t>
            </a:r>
            <a:r>
              <a:rPr lang="en-US" sz="2000" dirty="0">
                <a:solidFill>
                  <a:schemeClr val="tx1"/>
                </a:solidFill>
                <a:latin typeface="Georgia" pitchFamily="18" charset="0"/>
              </a:rPr>
              <a:t> not recorded in English until 1545.</a:t>
            </a:r>
            <a:endParaRPr lang="en-US" sz="2000" b="1" dirty="0">
              <a:solidFill>
                <a:schemeClr val="tx1"/>
              </a:solidFill>
              <a:latin typeface="Georgia"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fairfieldschools.org/B_Level/B_RogerLudlowe/C_RogerLudlowe/03/webquests/romebuildingsweb/arch2.jpg"/>
          <p:cNvPicPr>
            <a:picLocks noChangeAspect="1" noChangeArrowheads="1"/>
          </p:cNvPicPr>
          <p:nvPr/>
        </p:nvPicPr>
        <p:blipFill>
          <a:blip r:embed="rId2" cstate="print"/>
          <a:srcRect/>
          <a:stretch>
            <a:fillRect/>
          </a:stretch>
        </p:blipFill>
        <p:spPr bwMode="auto">
          <a:xfrm>
            <a:off x="609600" y="842500"/>
            <a:ext cx="8001000" cy="53297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archeologyvirginia.org/wp-content/uploads/2014/09/Rome.jpg"/>
          <p:cNvPicPr>
            <a:picLocks noChangeAspect="1" noChangeArrowheads="1"/>
          </p:cNvPicPr>
          <p:nvPr/>
        </p:nvPicPr>
        <p:blipFill>
          <a:blip r:embed="rId2" cstate="print"/>
          <a:srcRect/>
          <a:stretch>
            <a:fillRect/>
          </a:stretch>
        </p:blipFill>
        <p:spPr bwMode="auto">
          <a:xfrm>
            <a:off x="381000" y="1595437"/>
            <a:ext cx="8305800" cy="4672013"/>
          </a:xfrm>
          <a:prstGeom prst="rect">
            <a:avLst/>
          </a:prstGeom>
          <a:noFill/>
        </p:spPr>
      </p:pic>
      <p:sp>
        <p:nvSpPr>
          <p:cNvPr id="3" name="Rectangle 2"/>
          <p:cNvSpPr/>
          <p:nvPr/>
        </p:nvSpPr>
        <p:spPr>
          <a:xfrm>
            <a:off x="381000" y="533400"/>
            <a:ext cx="8458200" cy="707886"/>
          </a:xfrm>
          <a:prstGeom prst="rect">
            <a:avLst/>
          </a:prstGeom>
        </p:spPr>
        <p:txBody>
          <a:bodyPr wrap="square">
            <a:spAutoFit/>
          </a:bodyPr>
          <a:lstStyle/>
          <a:p>
            <a:pPr algn="ctr"/>
            <a:r>
              <a:rPr lang="en-US" sz="2000" dirty="0">
                <a:latin typeface="Georgia" pitchFamily="18" charset="0"/>
              </a:rPr>
              <a:t>The Coliseum is the Roman amphitheatre built during the first century. </a:t>
            </a:r>
            <a:endParaRPr lang="en-US" sz="2000" dirty="0" smtClean="0">
              <a:latin typeface="Georgia" pitchFamily="18" charset="0"/>
            </a:endParaRPr>
          </a:p>
          <a:p>
            <a:pPr algn="ctr"/>
            <a:r>
              <a:rPr lang="en-US" sz="2000" dirty="0" smtClean="0">
                <a:latin typeface="Georgia" pitchFamily="18" charset="0"/>
              </a:rPr>
              <a:t>It </a:t>
            </a:r>
            <a:r>
              <a:rPr lang="en-US" sz="2000" dirty="0">
                <a:latin typeface="Georgia" pitchFamily="18" charset="0"/>
              </a:rPr>
              <a:t>still exists in the world as a great work of Roman architects.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1004768" y="955357"/>
            <a:ext cx="3262432"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6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PANTHEON Temple</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886200" y="1676400"/>
            <a:ext cx="4587465" cy="4675767"/>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371600" y="990600"/>
            <a:ext cx="6312365" cy="4816457"/>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191000" y="1219200"/>
            <a:ext cx="4512491" cy="5305924"/>
          </a:xfrm>
          <a:prstGeom prst="rect">
            <a:avLst/>
          </a:prstGeom>
          <a:noFill/>
        </p:spPr>
      </p:pic>
      <p:sp>
        <p:nvSpPr>
          <p:cNvPr id="78849" name="Rectangle 1"/>
          <p:cNvSpPr>
            <a:spLocks noChangeArrowheads="1"/>
          </p:cNvSpPr>
          <p:nvPr/>
        </p:nvSpPr>
        <p:spPr bwMode="auto">
          <a:xfrm>
            <a:off x="228600" y="1033041"/>
            <a:ext cx="3733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AU" sz="24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Pantheon temple at Rome is a temple in the CIRCULAR STYLE. It is known to belong to two periods. The circular portion was built by the emperor HADRIAN in 124 A.D. In front of it facing south are</a:t>
            </a:r>
            <a:r>
              <a:rPr kumimoji="0" lang="en-AU" sz="2400" b="0" i="0" u="none" strike="noStrike" cap="none" normalizeH="0" dirty="0" smtClean="0">
                <a:ln>
                  <a:noFill/>
                </a:ln>
                <a:solidFill>
                  <a:schemeClr val="tx1"/>
                </a:solidFill>
                <a:effectLst/>
                <a:latin typeface="Georgia" pitchFamily="18" charset="0"/>
                <a:ea typeface="Calibri" pitchFamily="34" charset="0"/>
                <a:cs typeface="Times New Roman" pitchFamily="18" charset="0"/>
              </a:rPr>
              <a:t> </a:t>
            </a:r>
            <a:r>
              <a:rPr kumimoji="0" lang="en-AU" sz="2400" b="0" i="0" u="none" strike="noStrike" cap="none" normalizeH="0" baseline="0" dirty="0" smtClean="0">
                <a:ln>
                  <a:noFill/>
                </a:ln>
                <a:solidFill>
                  <a:schemeClr val="tx1"/>
                </a:solidFill>
                <a:effectLst/>
                <a:latin typeface="Georgia" pitchFamily="18" charset="0"/>
                <a:ea typeface="Calibri" pitchFamily="34" charset="0"/>
                <a:cs typeface="Times New Roman" pitchFamily="18" charset="0"/>
              </a:rPr>
              <a:t>10 columns</a:t>
            </a:r>
            <a:r>
              <a:rPr kumimoji="0" lang="en-AU" sz="2400" b="0" i="0" u="none" strike="noStrike" cap="none" normalizeH="0" dirty="0" smtClean="0">
                <a:ln>
                  <a:noFill/>
                </a:ln>
                <a:solidFill>
                  <a:schemeClr val="tx1"/>
                </a:solidFill>
                <a:effectLst/>
                <a:latin typeface="Georgia" pitchFamily="18" charset="0"/>
                <a:ea typeface="Calibri" pitchFamily="34" charset="0"/>
                <a:cs typeface="Times New Roman" pitchFamily="18" charset="0"/>
              </a:rPr>
              <a:t> </a:t>
            </a:r>
            <a:endParaRPr kumimoji="0" lang="en-A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romanconcrete.com/albums/pantheon_2003_11/124.JPG"/>
          <p:cNvPicPr>
            <a:picLocks noChangeAspect="1" noChangeArrowheads="1"/>
          </p:cNvPicPr>
          <p:nvPr/>
        </p:nvPicPr>
        <p:blipFill>
          <a:blip r:embed="rId2" cstate="print"/>
          <a:srcRect/>
          <a:stretch>
            <a:fillRect/>
          </a:stretch>
        </p:blipFill>
        <p:spPr bwMode="auto">
          <a:xfrm>
            <a:off x="419100" y="1143000"/>
            <a:ext cx="8343900" cy="5562600"/>
          </a:xfrm>
          <a:prstGeom prst="rect">
            <a:avLst/>
          </a:prstGeom>
          <a:noFill/>
        </p:spPr>
      </p:pic>
      <p:sp>
        <p:nvSpPr>
          <p:cNvPr id="4" name="Rectangle 3"/>
          <p:cNvSpPr/>
          <p:nvPr/>
        </p:nvSpPr>
        <p:spPr>
          <a:xfrm>
            <a:off x="304800" y="152400"/>
            <a:ext cx="8610600" cy="707886"/>
          </a:xfrm>
          <a:prstGeom prst="rect">
            <a:avLst/>
          </a:prstGeom>
        </p:spPr>
        <p:txBody>
          <a:bodyPr wrap="square">
            <a:spAutoFit/>
          </a:bodyPr>
          <a:lstStyle/>
          <a:p>
            <a:pPr algn="ctr"/>
            <a:r>
              <a:rPr lang="en-US" sz="2000" dirty="0">
                <a:latin typeface="Georgia" pitchFamily="18" charset="0"/>
              </a:rPr>
              <a:t>The Romans built it 1800 years ago and it still has the largest dome </a:t>
            </a:r>
            <a:endParaRPr lang="en-US" sz="2000" dirty="0" smtClean="0">
              <a:latin typeface="Georgia" pitchFamily="18" charset="0"/>
            </a:endParaRPr>
          </a:p>
          <a:p>
            <a:pPr algn="ctr"/>
            <a:r>
              <a:rPr lang="en-US" sz="2000" dirty="0" smtClean="0">
                <a:latin typeface="Georgia" pitchFamily="18" charset="0"/>
              </a:rPr>
              <a:t>made </a:t>
            </a:r>
            <a:r>
              <a:rPr lang="en-US" sz="2000" dirty="0">
                <a:latin typeface="Georgia" pitchFamily="18" charset="0"/>
              </a:rPr>
              <a:t>of unreinforced concrete in the </a:t>
            </a:r>
            <a:r>
              <a:rPr lang="en-US" sz="2000" dirty="0" smtClean="0">
                <a:latin typeface="Georgia" pitchFamily="18" charset="0"/>
              </a:rPr>
              <a:t>world</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391180"/>
            <a:ext cx="6361037" cy="523220"/>
          </a:xfrm>
          <a:prstGeom prst="rect">
            <a:avLst/>
          </a:prstGeom>
        </p:spPr>
        <p:txBody>
          <a:bodyPr wrap="none">
            <a:spAutoFit/>
          </a:bodyPr>
          <a:lstStyle/>
          <a:p>
            <a:r>
              <a:rPr lang="en-US" sz="2800" b="1" dirty="0" smtClean="0">
                <a:latin typeface="Georgia" pitchFamily="18" charset="0"/>
              </a:rPr>
              <a:t>History of the Roman Civilization</a:t>
            </a:r>
            <a:endParaRPr lang="en-US" sz="2800" b="1" dirty="0"/>
          </a:p>
        </p:txBody>
      </p:sp>
      <p:sp>
        <p:nvSpPr>
          <p:cNvPr id="3" name="Rectangle 2"/>
          <p:cNvSpPr/>
          <p:nvPr/>
        </p:nvSpPr>
        <p:spPr>
          <a:xfrm>
            <a:off x="381000" y="1066800"/>
            <a:ext cx="8305800" cy="5632311"/>
          </a:xfrm>
          <a:prstGeom prst="rect">
            <a:avLst/>
          </a:prstGeom>
        </p:spPr>
        <p:txBody>
          <a:bodyPr wrap="square">
            <a:spAutoFit/>
          </a:bodyPr>
          <a:lstStyle/>
          <a:p>
            <a:pPr>
              <a:lnSpc>
                <a:spcPct val="150000"/>
              </a:lnSpc>
              <a:buFont typeface="Arial" pitchFamily="34" charset="0"/>
              <a:buChar char="•"/>
            </a:pPr>
            <a:r>
              <a:rPr lang="en-US" sz="2000" dirty="0" smtClean="0">
                <a:solidFill>
                  <a:schemeClr val="tx1"/>
                </a:solidFill>
                <a:latin typeface="Georgia" pitchFamily="18" charset="0"/>
              </a:rPr>
              <a:t> Approximately in the 5</a:t>
            </a:r>
            <a:r>
              <a:rPr lang="en-US" sz="2000" baseline="30000" dirty="0" smtClean="0">
                <a:solidFill>
                  <a:schemeClr val="tx1"/>
                </a:solidFill>
                <a:latin typeface="Georgia" pitchFamily="18" charset="0"/>
              </a:rPr>
              <a:t>th</a:t>
            </a:r>
            <a:r>
              <a:rPr lang="en-US" sz="2000" dirty="0" smtClean="0">
                <a:solidFill>
                  <a:schemeClr val="tx1"/>
                </a:solidFill>
                <a:latin typeface="Georgia" pitchFamily="18" charset="0"/>
              </a:rPr>
              <a:t> Century BC when Buddha was preaching in the Sub-Continent and</a:t>
            </a:r>
            <a:r>
              <a:rPr lang="en-US" sz="2000" dirty="0" smtClean="0">
                <a:latin typeface="Georgia" pitchFamily="18" charset="0"/>
              </a:rPr>
              <a:t> </a:t>
            </a:r>
            <a:r>
              <a:rPr lang="en-US" sz="2000" dirty="0" smtClean="0">
                <a:solidFill>
                  <a:schemeClr val="tx1"/>
                </a:solidFill>
                <a:latin typeface="Georgia" pitchFamily="18" charset="0"/>
              </a:rPr>
              <a:t>when in the 3</a:t>
            </a:r>
            <a:r>
              <a:rPr lang="en-US" sz="2000" baseline="30000" dirty="0" smtClean="0">
                <a:solidFill>
                  <a:schemeClr val="tx1"/>
                </a:solidFill>
                <a:latin typeface="Georgia" pitchFamily="18" charset="0"/>
              </a:rPr>
              <a:t>rd</a:t>
            </a:r>
            <a:r>
              <a:rPr lang="en-US" sz="2000" dirty="0" smtClean="0">
                <a:solidFill>
                  <a:schemeClr val="tx1"/>
                </a:solidFill>
                <a:latin typeface="Georgia" pitchFamily="18" charset="0"/>
              </a:rPr>
              <a:t> Century BC, </a:t>
            </a:r>
            <a:r>
              <a:rPr lang="en-US" sz="2000" dirty="0" err="1" smtClean="0">
                <a:solidFill>
                  <a:schemeClr val="tx1"/>
                </a:solidFill>
                <a:latin typeface="Georgia" pitchFamily="18" charset="0"/>
              </a:rPr>
              <a:t>Ashoka</a:t>
            </a:r>
            <a:r>
              <a:rPr lang="en-US" sz="2000" dirty="0" smtClean="0">
                <a:solidFill>
                  <a:schemeClr val="tx1"/>
                </a:solidFill>
                <a:latin typeface="Georgia" pitchFamily="18" charset="0"/>
              </a:rPr>
              <a:t> was ruling the </a:t>
            </a:r>
            <a:r>
              <a:rPr lang="en-US" sz="2000" dirty="0" err="1" smtClean="0">
                <a:solidFill>
                  <a:schemeClr val="tx1"/>
                </a:solidFill>
                <a:latin typeface="Georgia" pitchFamily="18" charset="0"/>
              </a:rPr>
              <a:t>Mauryan</a:t>
            </a:r>
            <a:r>
              <a:rPr lang="en-US" sz="2000" dirty="0" smtClean="0">
                <a:solidFill>
                  <a:schemeClr val="tx1"/>
                </a:solidFill>
                <a:latin typeface="Georgia" pitchFamily="18" charset="0"/>
              </a:rPr>
              <a:t> Empire in the Sub-Continent, another Great Empire was growing in Europe</a:t>
            </a:r>
          </a:p>
          <a:p>
            <a:pPr>
              <a:lnSpc>
                <a:spcPct val="150000"/>
              </a:lnSpc>
              <a:buFont typeface="Arial" pitchFamily="34" charset="0"/>
              <a:buChar char="•"/>
            </a:pPr>
            <a:r>
              <a:rPr lang="en-US" sz="2000" dirty="0" smtClean="0">
                <a:solidFill>
                  <a:schemeClr val="tx1"/>
                </a:solidFill>
                <a:latin typeface="Georgia" pitchFamily="18" charset="0"/>
              </a:rPr>
              <a:t>  This Great Empire can further be traced back to the 8</a:t>
            </a:r>
            <a:r>
              <a:rPr lang="en-US" sz="2000" baseline="30000" dirty="0" smtClean="0">
                <a:solidFill>
                  <a:schemeClr val="tx1"/>
                </a:solidFill>
                <a:latin typeface="Georgia" pitchFamily="18" charset="0"/>
              </a:rPr>
              <a:t>th</a:t>
            </a:r>
            <a:r>
              <a:rPr lang="en-US" sz="2000" dirty="0" smtClean="0">
                <a:solidFill>
                  <a:schemeClr val="tx1"/>
                </a:solidFill>
                <a:latin typeface="Georgia" pitchFamily="18" charset="0"/>
              </a:rPr>
              <a:t> Century BC</a:t>
            </a:r>
            <a:endParaRPr lang="en-US" sz="2000" dirty="0">
              <a:latin typeface="Georgia" pitchFamily="18" charset="0"/>
            </a:endParaRPr>
          </a:p>
          <a:p>
            <a:pPr>
              <a:lnSpc>
                <a:spcPct val="150000"/>
              </a:lnSpc>
              <a:buFont typeface="Arial" pitchFamily="34" charset="0"/>
              <a:buChar char="•"/>
            </a:pPr>
            <a:r>
              <a:rPr lang="en-US" sz="2000" dirty="0" smtClean="0">
                <a:solidFill>
                  <a:schemeClr val="tx1"/>
                </a:solidFill>
                <a:latin typeface="Georgia" pitchFamily="18" charset="0"/>
              </a:rPr>
              <a:t> It rose from a collection of villages around the seven hills beside the banks of the River Tiber in Italy.</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It later grew into a city called Rome</a:t>
            </a:r>
          </a:p>
          <a:p>
            <a:pPr>
              <a:lnSpc>
                <a:spcPct val="150000"/>
              </a:lnSpc>
              <a:buFont typeface="Arial" pitchFamily="34" charset="0"/>
              <a:buChar char="•"/>
            </a:pPr>
            <a:r>
              <a:rPr lang="en-US" sz="2000" dirty="0">
                <a:solidFill>
                  <a:schemeClr val="tx1"/>
                </a:solidFill>
                <a:latin typeface="Georgia" pitchFamily="18" charset="0"/>
              </a:rPr>
              <a:t> </a:t>
            </a:r>
            <a:r>
              <a:rPr lang="en-US" sz="2000" dirty="0" smtClean="0">
                <a:solidFill>
                  <a:schemeClr val="tx1"/>
                </a:solidFill>
                <a:latin typeface="Georgia" pitchFamily="18" charset="0"/>
              </a:rPr>
              <a:t>The surrounding countryside was fertile, which very soon made the citizens prosperous</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This prosperity helped them in expanding their army, which led them to dominate the entire Italian Peninsula</a:t>
            </a:r>
            <a:endParaRPr lang="en-US" sz="2000" dirty="0" smtClean="0">
              <a:solidFill>
                <a:schemeClr val="tx1"/>
              </a:solidFill>
              <a:latin typeface="Georg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833735"/>
            <a:ext cx="6095999" cy="461665"/>
          </a:xfrm>
          <a:prstGeom prst="rect">
            <a:avLst/>
          </a:prstGeom>
        </p:spPr>
        <p:txBody>
          <a:bodyPr wrap="square">
            <a:spAutoFit/>
          </a:bodyPr>
          <a:lstStyle/>
          <a:p>
            <a:r>
              <a:rPr lang="en-US" sz="2400" b="1" dirty="0" smtClean="0">
                <a:latin typeface="Georgia" pitchFamily="18" charset="0"/>
              </a:rPr>
              <a:t>Making of the Roman Civilization</a:t>
            </a:r>
            <a:endParaRPr lang="en-US" sz="2400" b="1" dirty="0"/>
          </a:p>
        </p:txBody>
      </p:sp>
      <p:sp>
        <p:nvSpPr>
          <p:cNvPr id="3" name="Rectangle 2"/>
          <p:cNvSpPr/>
          <p:nvPr/>
        </p:nvSpPr>
        <p:spPr>
          <a:xfrm>
            <a:off x="381000" y="1768019"/>
            <a:ext cx="8229600" cy="4708981"/>
          </a:xfrm>
          <a:prstGeom prst="rect">
            <a:avLst/>
          </a:prstGeom>
        </p:spPr>
        <p:txBody>
          <a:bodyPr wrap="square">
            <a:spAutoFit/>
          </a:bodyPr>
          <a:lstStyle/>
          <a:p>
            <a:pPr>
              <a:lnSpc>
                <a:spcPct val="150000"/>
              </a:lnSpc>
              <a:buFont typeface="Arial" pitchFamily="34" charset="0"/>
              <a:buChar char="•"/>
            </a:pPr>
            <a:r>
              <a:rPr lang="en-US" sz="2000" dirty="0" smtClean="0">
                <a:solidFill>
                  <a:schemeClr val="tx1"/>
                </a:solidFill>
                <a:latin typeface="Georgia" pitchFamily="18" charset="0"/>
              </a:rPr>
              <a:t> Once the Italian Peninsula was under their control, they became more stronger</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First after a succession of three wars won the area of Carthage and became the strongest power in the Mediterranean by the end of the 3</a:t>
            </a:r>
            <a:r>
              <a:rPr lang="en-US" sz="2000" baseline="30000" dirty="0" smtClean="0">
                <a:latin typeface="Georgia" pitchFamily="18" charset="0"/>
              </a:rPr>
              <a:t>rd</a:t>
            </a:r>
            <a:r>
              <a:rPr lang="en-US" sz="2000" dirty="0" smtClean="0">
                <a:latin typeface="Georgia" pitchFamily="18" charset="0"/>
              </a:rPr>
              <a:t> Century BC</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They also subdued the Greeks who were towards their east and added Macedon and Thrace to their lands</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Further they expanded to include, northern Italy, Spain, France, England, North Africa, Asia Minor, Syria, and Palestine </a:t>
            </a:r>
          </a:p>
          <a:p>
            <a:pPr>
              <a:lnSpc>
                <a:spcPct val="150000"/>
              </a:lnSpc>
              <a:buFont typeface="Arial" pitchFamily="34" charset="0"/>
              <a:buChar char="•"/>
            </a:pP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676400"/>
            <a:ext cx="8077200" cy="3323987"/>
          </a:xfrm>
          <a:prstGeom prst="rect">
            <a:avLst/>
          </a:prstGeom>
        </p:spPr>
        <p:txBody>
          <a:bodyPr wrap="square">
            <a:spAutoFit/>
          </a:bodyPr>
          <a:lstStyle/>
          <a:p>
            <a:pPr>
              <a:lnSpc>
                <a:spcPct val="150000"/>
              </a:lnSpc>
              <a:buFont typeface="Arial" pitchFamily="34" charset="0"/>
              <a:buChar char="•"/>
            </a:pPr>
            <a:r>
              <a:rPr lang="en-US" sz="2000" dirty="0" smtClean="0">
                <a:latin typeface="Georgia" pitchFamily="18" charset="0"/>
              </a:rPr>
              <a:t>It was a huge Empire</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Factors that helped in keeping it united</a:t>
            </a:r>
          </a:p>
          <a:p>
            <a:pPr>
              <a:lnSpc>
                <a:spcPct val="150000"/>
              </a:lnSpc>
              <a:buFont typeface="Arial" pitchFamily="34" charset="0"/>
              <a:buChar char="•"/>
            </a:pPr>
            <a:r>
              <a:rPr lang="en-US" sz="2000" dirty="0" smtClean="0">
                <a:latin typeface="Georgia" pitchFamily="18" charset="0"/>
              </a:rPr>
              <a:t> It was guarded well by the army of ‘Legionaries’, who were tough, trained, disciplined and well armed</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After giving services for 20 years, they were given lands to farm</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Another factor was the building of roads across the length and breadth of the Empire</a:t>
            </a:r>
            <a:endParaRPr lang="en-US" sz="2000" dirty="0"/>
          </a:p>
        </p:txBody>
      </p:sp>
      <p:sp>
        <p:nvSpPr>
          <p:cNvPr id="3" name="Rectangle 2"/>
          <p:cNvSpPr/>
          <p:nvPr/>
        </p:nvSpPr>
        <p:spPr>
          <a:xfrm>
            <a:off x="1676400" y="457200"/>
            <a:ext cx="5817618" cy="461665"/>
          </a:xfrm>
          <a:prstGeom prst="rect">
            <a:avLst/>
          </a:prstGeom>
        </p:spPr>
        <p:txBody>
          <a:bodyPr wrap="none">
            <a:spAutoFit/>
          </a:bodyPr>
          <a:lstStyle/>
          <a:p>
            <a:r>
              <a:rPr lang="en-US" sz="2400" b="1" dirty="0" smtClean="0">
                <a:latin typeface="Georgia" pitchFamily="18" charset="0"/>
              </a:rPr>
              <a:t>Strengths of the Roman Civilization</a:t>
            </a:r>
            <a:endParaRPr lang="en-US"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5674</TotalTime>
  <Words>1758</Words>
  <Application>Microsoft Office PowerPoint</Application>
  <PresentationFormat>On-screen Show (4:3)</PresentationFormat>
  <Paragraphs>132</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Roman Civilization BFA I Section: C,D Class teacher: Aasma Abdul Majeed Visual Arts, LCWU</vt:lpstr>
      <vt:lpstr>Slide 2</vt:lpstr>
      <vt:lpstr>Slide 3</vt:lpstr>
      <vt:lpstr>Slide 4</vt:lpstr>
      <vt:lpstr>Slide 5</vt:lpstr>
      <vt:lpstr>Grandeur of the Roman Civilization</vt:lpstr>
      <vt:lpstr>Slide 7</vt:lpstr>
      <vt:lpstr>Slide 8</vt:lpstr>
      <vt:lpstr>Slide 9</vt:lpstr>
      <vt:lpstr>Slide 10</vt:lpstr>
      <vt:lpstr>Slide 11</vt:lpstr>
      <vt:lpstr>Slide 12</vt:lpstr>
      <vt:lpstr>Slide 13</vt:lpstr>
      <vt:lpstr>Slide 14</vt:lpstr>
      <vt:lpstr>Four Different Styles of Painting</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 Civilization</dc:title>
  <dc:creator>Sarah</dc:creator>
  <cp:lastModifiedBy>aasma</cp:lastModifiedBy>
  <cp:revision>61</cp:revision>
  <dcterms:created xsi:type="dcterms:W3CDTF">2015-03-31T16:58:04Z</dcterms:created>
  <dcterms:modified xsi:type="dcterms:W3CDTF">2020-05-14T12:16:14Z</dcterms:modified>
</cp:coreProperties>
</file>